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20"/>
  </p:notesMasterIdLst>
  <p:sldIdLst>
    <p:sldId id="260" r:id="rId2"/>
    <p:sldId id="275" r:id="rId3"/>
    <p:sldId id="593" r:id="rId4"/>
    <p:sldId id="646" r:id="rId5"/>
    <p:sldId id="623" r:id="rId6"/>
    <p:sldId id="625" r:id="rId7"/>
    <p:sldId id="615" r:id="rId8"/>
    <p:sldId id="642" r:id="rId9"/>
    <p:sldId id="667" r:id="rId10"/>
    <p:sldId id="630" r:id="rId11"/>
    <p:sldId id="632" r:id="rId12"/>
    <p:sldId id="631" r:id="rId13"/>
    <p:sldId id="634" r:id="rId14"/>
    <p:sldId id="635" r:id="rId15"/>
    <p:sldId id="636" r:id="rId16"/>
    <p:sldId id="644" r:id="rId17"/>
    <p:sldId id="665" r:id="rId18"/>
    <p:sldId id="274"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 Fiifi" initials="GF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C00"/>
    <a:srgbClr val="5F6C8E"/>
    <a:srgbClr val="15607A"/>
    <a:srgbClr val="2C1971"/>
    <a:srgbClr val="D53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9709" autoAdjust="0"/>
  </p:normalViewPr>
  <p:slideViewPr>
    <p:cSldViewPr snapToGrid="0">
      <p:cViewPr varScale="1">
        <p:scale>
          <a:sx n="77" d="100"/>
          <a:sy n="77" d="100"/>
        </p:scale>
        <p:origin x="88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Tony\F-paper%20Dropbox\Anthony%20Krakah\PC\Downloads\Power%20Point_PPI_Industries(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Dis_Sectors!$B$1</c:f>
              <c:strCache>
                <c:ptCount val="1"/>
                <c:pt idx="0">
                  <c:v>Jan. 23</c:v>
                </c:pt>
              </c:strCache>
            </c:strRef>
          </c:tx>
          <c:spPr>
            <a:solidFill>
              <a:srgbClr val="FFCA76"/>
            </a:solidFill>
            <a:ln>
              <a:noFill/>
            </a:ln>
            <a:effectLst/>
          </c:spPr>
          <c:invertIfNegative val="0"/>
          <c:dLbls>
            <c:spPr>
              <a:noFill/>
              <a:ln>
                <a:noFill/>
              </a:ln>
              <a:effectLst/>
            </c:spPr>
            <c:txPr>
              <a:bodyPr rot="0" spcFirstLastPara="1" vertOverflow="ellipsis" vert="horz" wrap="square" anchor="ctr" anchorCtr="1"/>
              <a:lstStyle/>
              <a:p>
                <a:pPr>
                  <a:defRPr lang="en-GB" sz="18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Dis_Sectors!$A$2:$A$4</c:f>
              <c:strCache>
                <c:ptCount val="3"/>
                <c:pt idx="0">
                  <c:v>Industry</c:v>
                </c:pt>
                <c:pt idx="1">
                  <c:v>Construction</c:v>
                </c:pt>
                <c:pt idx="2">
                  <c:v>Service</c:v>
                </c:pt>
              </c:strCache>
            </c:strRef>
          </c:cat>
          <c:val>
            <c:numRef>
              <c:f>Dis_Sectors!$B$2:$B$4</c:f>
              <c:numCache>
                <c:formatCode>0.0</c:formatCode>
                <c:ptCount val="3"/>
                <c:pt idx="0">
                  <c:v>58.8</c:v>
                </c:pt>
                <c:pt idx="1">
                  <c:v>20.399999999999999</c:v>
                </c:pt>
                <c:pt idx="2">
                  <c:v>10.6</c:v>
                </c:pt>
              </c:numCache>
            </c:numRef>
          </c:val>
          <c:extLst>
            <c:ext xmlns:c16="http://schemas.microsoft.com/office/drawing/2014/chart" uri="{C3380CC4-5D6E-409C-BE32-E72D297353CC}">
              <c16:uniqueId val="{00000000-F214-42C4-A430-884E5E338001}"/>
            </c:ext>
          </c:extLst>
        </c:ser>
        <c:ser>
          <c:idx val="1"/>
          <c:order val="1"/>
          <c:tx>
            <c:strRef>
              <c:f>Dis_Sectors!$C$1</c:f>
              <c:strCache>
                <c:ptCount val="1"/>
                <c:pt idx="0">
                  <c:v>Feb. 23</c:v>
                </c:pt>
              </c:strCache>
            </c:strRef>
          </c:tx>
          <c:spPr>
            <a:solidFill>
              <a:srgbClr val="09BB9F"/>
            </a:solidFill>
            <a:ln>
              <a:noFill/>
            </a:ln>
            <a:effectLst/>
          </c:spPr>
          <c:invertIfNegative val="0"/>
          <c:dLbls>
            <c:spPr>
              <a:noFill/>
              <a:ln>
                <a:noFill/>
              </a:ln>
              <a:effectLst/>
            </c:spPr>
            <c:txPr>
              <a:bodyPr rot="0" spcFirstLastPara="1" vertOverflow="ellipsis" vert="horz" wrap="square" anchor="ctr" anchorCtr="1"/>
              <a:lstStyle/>
              <a:p>
                <a:pPr>
                  <a:defRPr lang="en-GB" sz="18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Dis_Sectors!$A$2:$A$4</c:f>
              <c:strCache>
                <c:ptCount val="3"/>
                <c:pt idx="0">
                  <c:v>Industry</c:v>
                </c:pt>
                <c:pt idx="1">
                  <c:v>Construction</c:v>
                </c:pt>
                <c:pt idx="2">
                  <c:v>Service</c:v>
                </c:pt>
              </c:strCache>
            </c:strRef>
          </c:cat>
          <c:val>
            <c:numRef>
              <c:f>Dis_Sectors!$C$2:$C$4</c:f>
              <c:numCache>
                <c:formatCode>0.0</c:formatCode>
                <c:ptCount val="3"/>
                <c:pt idx="0">
                  <c:v>57.9</c:v>
                </c:pt>
                <c:pt idx="1">
                  <c:v>21.1</c:v>
                </c:pt>
                <c:pt idx="2">
                  <c:v>13.4</c:v>
                </c:pt>
              </c:numCache>
            </c:numRef>
          </c:val>
          <c:extLst>
            <c:ext xmlns:c16="http://schemas.microsoft.com/office/drawing/2014/chart" uri="{C3380CC4-5D6E-409C-BE32-E72D297353CC}">
              <c16:uniqueId val="{00000001-F214-42C4-A430-884E5E338001}"/>
            </c:ext>
          </c:extLst>
        </c:ser>
        <c:dLbls>
          <c:showLegendKey val="0"/>
          <c:showVal val="1"/>
          <c:showCatName val="0"/>
          <c:showSerName val="0"/>
          <c:showPercent val="0"/>
          <c:showBubbleSize val="0"/>
        </c:dLbls>
        <c:gapWidth val="30"/>
        <c:overlap val="-3"/>
        <c:axId val="392169048"/>
        <c:axId val="195616720"/>
      </c:barChart>
      <c:catAx>
        <c:axId val="3921690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195616720"/>
        <c:crosses val="autoZero"/>
        <c:auto val="1"/>
        <c:lblAlgn val="ctr"/>
        <c:lblOffset val="50"/>
        <c:tickLblSkip val="1"/>
        <c:noMultiLvlLbl val="0"/>
      </c:catAx>
      <c:valAx>
        <c:axId val="195616720"/>
        <c:scaling>
          <c:orientation val="minMax"/>
        </c:scaling>
        <c:delete val="0"/>
        <c:axPos val="l"/>
        <c:title>
          <c:tx>
            <c:rich>
              <a:bodyPr rot="-540000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r>
                  <a:rPr lang="en-GB" sz="1800"/>
                  <a:t>Percent</a:t>
                </a:r>
              </a:p>
            </c:rich>
          </c:tx>
          <c:overlay val="0"/>
          <c:spPr>
            <a:noFill/>
            <a:ln>
              <a:noFill/>
            </a:ln>
            <a:effectLst/>
          </c:spPr>
          <c:txPr>
            <a:bodyPr rot="-540000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9216904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egendEntry>
        <c:idx val="1"/>
        <c:txPr>
          <a:bodyPr rot="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ayout>
        <c:manualLayout>
          <c:xMode val="edge"/>
          <c:yMode val="edge"/>
          <c:x val="0.70305192231470504"/>
          <c:y val="1.60363490578645E-2"/>
          <c:w val="0.25929449068569199"/>
          <c:h val="7.6846184706664364E-2"/>
        </c:manualLayout>
      </c:layout>
      <c:overlay val="0"/>
      <c:spPr>
        <a:noFill/>
        <a:ln>
          <a:noFill/>
        </a:ln>
        <a:effectLst/>
      </c:spPr>
      <c:txPr>
        <a:bodyPr rot="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GB" sz="14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Construction!$B$1</c:f>
              <c:strCache>
                <c:ptCount val="1"/>
                <c:pt idx="0">
                  <c:v>Jan-2023</c:v>
                </c:pt>
              </c:strCache>
            </c:strRef>
          </c:tx>
          <c:spPr>
            <a:solidFill>
              <a:srgbClr val="FFCA76"/>
            </a:solidFill>
            <a:ln>
              <a:noFill/>
            </a:ln>
            <a:effectLst/>
          </c:spPr>
          <c:invertIfNegative val="0"/>
          <c:dLbls>
            <c:spPr>
              <a:noFill/>
              <a:ln>
                <a:noFill/>
              </a:ln>
              <a:effectLst/>
            </c:spPr>
            <c:txPr>
              <a:bodyPr rot="0" spcFirstLastPara="1" vertOverflow="ellipsis" vert="horz" wrap="square" anchor="ctr" anchorCtr="1"/>
              <a:lstStyle/>
              <a:p>
                <a:pPr>
                  <a:defRPr lang="en-GB" sz="16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Construction!$A$2:$A$4</c:f>
              <c:strCache>
                <c:ptCount val="3"/>
                <c:pt idx="0">
                  <c:v>Construciton of buildings</c:v>
                </c:pt>
                <c:pt idx="1">
                  <c:v>Civil engineering</c:v>
                </c:pt>
                <c:pt idx="2">
                  <c:v>Speicalized construction activities</c:v>
                </c:pt>
              </c:strCache>
            </c:strRef>
          </c:cat>
          <c:val>
            <c:numRef>
              <c:f>Construction!$B$2:$B$4</c:f>
              <c:numCache>
                <c:formatCode>0.0</c:formatCode>
                <c:ptCount val="3"/>
                <c:pt idx="0">
                  <c:v>45.9</c:v>
                </c:pt>
                <c:pt idx="1">
                  <c:v>11.4</c:v>
                </c:pt>
                <c:pt idx="2">
                  <c:v>5.5</c:v>
                </c:pt>
              </c:numCache>
            </c:numRef>
          </c:val>
          <c:extLst>
            <c:ext xmlns:c16="http://schemas.microsoft.com/office/drawing/2014/chart" uri="{C3380CC4-5D6E-409C-BE32-E72D297353CC}">
              <c16:uniqueId val="{00000000-E9A5-4388-BB99-3562DD39E2C6}"/>
            </c:ext>
          </c:extLst>
        </c:ser>
        <c:ser>
          <c:idx val="1"/>
          <c:order val="1"/>
          <c:tx>
            <c:strRef>
              <c:f>Construction!$C$1</c:f>
              <c:strCache>
                <c:ptCount val="1"/>
                <c:pt idx="0">
                  <c:v>Feb-2023</c:v>
                </c:pt>
              </c:strCache>
            </c:strRef>
          </c:tx>
          <c:spPr>
            <a:solidFill>
              <a:srgbClr val="09BB9F"/>
            </a:solidFill>
            <a:ln>
              <a:noFill/>
            </a:ln>
            <a:effectLst/>
          </c:spPr>
          <c:invertIfNegative val="0"/>
          <c:dLbls>
            <c:spPr>
              <a:noFill/>
              <a:ln>
                <a:noFill/>
              </a:ln>
              <a:effectLst/>
            </c:spPr>
            <c:txPr>
              <a:bodyPr rot="0" spcFirstLastPara="1" vertOverflow="ellipsis" vert="horz" wrap="square" anchor="ctr" anchorCtr="1"/>
              <a:lstStyle/>
              <a:p>
                <a:pPr>
                  <a:defRPr lang="en-GB" sz="16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Construction!$A$2:$A$4</c:f>
              <c:strCache>
                <c:ptCount val="3"/>
                <c:pt idx="0">
                  <c:v>Construciton of buildings</c:v>
                </c:pt>
                <c:pt idx="1">
                  <c:v>Civil engineering</c:v>
                </c:pt>
                <c:pt idx="2">
                  <c:v>Speicalized construction activities</c:v>
                </c:pt>
              </c:strCache>
            </c:strRef>
          </c:cat>
          <c:val>
            <c:numRef>
              <c:f>Construction!$C$2:$C$4</c:f>
              <c:numCache>
                <c:formatCode>0.0</c:formatCode>
                <c:ptCount val="3"/>
                <c:pt idx="0">
                  <c:v>49.7</c:v>
                </c:pt>
                <c:pt idx="1">
                  <c:v>11.1</c:v>
                </c:pt>
                <c:pt idx="2">
                  <c:v>6</c:v>
                </c:pt>
              </c:numCache>
            </c:numRef>
          </c:val>
          <c:extLst>
            <c:ext xmlns:c16="http://schemas.microsoft.com/office/drawing/2014/chart" uri="{C3380CC4-5D6E-409C-BE32-E72D297353CC}">
              <c16:uniqueId val="{00000001-E9A5-4388-BB99-3562DD39E2C6}"/>
            </c:ext>
          </c:extLst>
        </c:ser>
        <c:dLbls>
          <c:showLegendKey val="0"/>
          <c:showVal val="1"/>
          <c:showCatName val="0"/>
          <c:showSerName val="0"/>
          <c:showPercent val="0"/>
          <c:showBubbleSize val="0"/>
        </c:dLbls>
        <c:gapWidth val="30"/>
        <c:overlap val="-3"/>
        <c:axId val="744806888"/>
        <c:axId val="744802576"/>
      </c:barChart>
      <c:catAx>
        <c:axId val="7448068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6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744802576"/>
        <c:crosses val="autoZero"/>
        <c:auto val="1"/>
        <c:lblAlgn val="ctr"/>
        <c:lblOffset val="50"/>
        <c:tickLblSkip val="1"/>
        <c:noMultiLvlLbl val="0"/>
      </c:catAx>
      <c:valAx>
        <c:axId val="744802576"/>
        <c:scaling>
          <c:orientation val="minMax"/>
        </c:scaling>
        <c:delete val="0"/>
        <c:axPos val="l"/>
        <c:title>
          <c:tx>
            <c:rich>
              <a:bodyPr rot="-5400000" spcFirstLastPara="1" vertOverflow="ellipsis" vert="horz" wrap="square" anchor="ctr" anchorCtr="1"/>
              <a:lstStyle/>
              <a:p>
                <a:pPr>
                  <a:defRPr lang="en-GB" sz="16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r>
                  <a:rPr lang="en-GB" sz="1600"/>
                  <a:t>Percent</a:t>
                </a:r>
              </a:p>
            </c:rich>
          </c:tx>
          <c:overlay val="0"/>
          <c:spPr>
            <a:noFill/>
            <a:ln>
              <a:noFill/>
            </a:ln>
            <a:effectLst/>
          </c:spPr>
          <c:txPr>
            <a:bodyPr rot="-5400000" spcFirstLastPara="1" vertOverflow="ellipsis" vert="horz" wrap="square" anchor="ctr" anchorCtr="1"/>
            <a:lstStyle/>
            <a:p>
              <a:pPr>
                <a:defRPr lang="en-GB" sz="16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GB" sz="16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74480688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en-GB" sz="16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egendEntry>
        <c:idx val="1"/>
        <c:txPr>
          <a:bodyPr rot="0" spcFirstLastPara="1" vertOverflow="ellipsis" vert="horz" wrap="square" anchor="ctr" anchorCtr="1"/>
          <a:lstStyle/>
          <a:p>
            <a:pPr>
              <a:defRPr lang="en-GB" sz="16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ayout>
        <c:manualLayout>
          <c:xMode val="edge"/>
          <c:yMode val="edge"/>
          <c:x val="0.70305192231470504"/>
          <c:y val="1.60363490578645E-2"/>
          <c:w val="0.25929449068569199"/>
          <c:h val="4.47681411198717E-2"/>
        </c:manualLayout>
      </c:layout>
      <c:overlay val="0"/>
      <c:spPr>
        <a:noFill/>
        <a:ln>
          <a:noFill/>
        </a:ln>
        <a:effectLst/>
      </c:spPr>
      <c:txPr>
        <a:bodyPr rot="0" spcFirstLastPara="1" vertOverflow="ellipsis" vert="horz" wrap="square" anchor="ctr" anchorCtr="1"/>
        <a:lstStyle/>
        <a:p>
          <a:pPr>
            <a:defRPr lang="en-GB" sz="16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GB" sz="14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dLbls>
          <c:showLegendKey val="0"/>
          <c:showVal val="1"/>
          <c:showCatName val="0"/>
          <c:showSerName val="0"/>
          <c:showPercent val="0"/>
          <c:showBubbleSize val="0"/>
        </c:dLbls>
        <c:gapWidth val="30"/>
        <c:axId val="319670640"/>
        <c:axId val="319671032"/>
      </c:barChart>
      <c:catAx>
        <c:axId val="319670640"/>
        <c:scaling>
          <c:orientation val="minMax"/>
        </c:scaling>
        <c:delete val="1"/>
        <c:axPos val="l"/>
        <c:numFmt formatCode="General" sourceLinked="1"/>
        <c:majorTickMark val="none"/>
        <c:minorTickMark val="none"/>
        <c:tickLblPos val="low"/>
        <c:crossAx val="319671032"/>
        <c:crosses val="autoZero"/>
        <c:auto val="1"/>
        <c:lblAlgn val="ctr"/>
        <c:lblOffset val="100"/>
        <c:noMultiLvlLbl val="0"/>
      </c:catAx>
      <c:valAx>
        <c:axId val="319671032"/>
        <c:scaling>
          <c:orientation val="minMax"/>
        </c:scaling>
        <c:delete val="1"/>
        <c:axPos val="b"/>
        <c:numFmt formatCode="_-* #,##0.0_-;\-* #,##0.0_-;_-* &quot;-&quot;??_-;_-@_-" sourceLinked="1"/>
        <c:majorTickMark val="none"/>
        <c:minorTickMark val="none"/>
        <c:tickLblPos val="nextTo"/>
        <c:crossAx val="3196706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b="1">
          <a:latin typeface="Century Gothic" panose="020B050202020202020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7.8054941927439794E-2"/>
          <c:w val="1"/>
          <c:h val="0.90808932016028121"/>
        </c:manualLayout>
      </c:layout>
      <c:barChart>
        <c:barDir val="bar"/>
        <c:grouping val="clustered"/>
        <c:varyColors val="0"/>
        <c:dLbls>
          <c:showLegendKey val="0"/>
          <c:showVal val="1"/>
          <c:showCatName val="0"/>
          <c:showSerName val="0"/>
          <c:showPercent val="0"/>
          <c:showBubbleSize val="0"/>
        </c:dLbls>
        <c:gapWidth val="30"/>
        <c:axId val="442089176"/>
        <c:axId val="442080552"/>
      </c:barChart>
      <c:catAx>
        <c:axId val="442089176"/>
        <c:scaling>
          <c:orientation val="minMax"/>
        </c:scaling>
        <c:delete val="1"/>
        <c:axPos val="l"/>
        <c:numFmt formatCode="General" sourceLinked="1"/>
        <c:majorTickMark val="none"/>
        <c:minorTickMark val="none"/>
        <c:tickLblPos val="low"/>
        <c:crossAx val="442080552"/>
        <c:crosses val="autoZero"/>
        <c:auto val="1"/>
        <c:lblAlgn val="ctr"/>
        <c:lblOffset val="100"/>
        <c:noMultiLvlLbl val="0"/>
      </c:catAx>
      <c:valAx>
        <c:axId val="442080552"/>
        <c:scaling>
          <c:orientation val="minMax"/>
        </c:scaling>
        <c:delete val="1"/>
        <c:axPos val="b"/>
        <c:numFmt formatCode="_-* #,##0.0_-;\-* #,##0.0_-;_-* &quot;-&quot;??_-;_-@_-" sourceLinked="1"/>
        <c:majorTickMark val="none"/>
        <c:minorTickMark val="none"/>
        <c:tickLblPos val="nextTo"/>
        <c:crossAx val="4420891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b="1">
          <a:latin typeface="Century Gothic" panose="020B050202020202020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60453821115508"/>
          <c:y val="2.6757048370029245E-2"/>
          <c:w val="0.78630523154473253"/>
          <c:h val="0.89406082060536574"/>
        </c:manualLayout>
      </c:layout>
      <c:barChart>
        <c:barDir val="bar"/>
        <c:grouping val="clustered"/>
        <c:varyColors val="0"/>
        <c:dLbls>
          <c:showLegendKey val="0"/>
          <c:showVal val="1"/>
          <c:showCatName val="0"/>
          <c:showSerName val="0"/>
          <c:showPercent val="0"/>
          <c:showBubbleSize val="0"/>
        </c:dLbls>
        <c:gapWidth val="30"/>
        <c:axId val="395672312"/>
        <c:axId val="395683288"/>
      </c:barChart>
      <c:catAx>
        <c:axId val="395672312"/>
        <c:scaling>
          <c:orientation val="minMax"/>
        </c:scaling>
        <c:delete val="1"/>
        <c:axPos val="l"/>
        <c:numFmt formatCode="General" sourceLinked="1"/>
        <c:majorTickMark val="none"/>
        <c:minorTickMark val="none"/>
        <c:tickLblPos val="low"/>
        <c:crossAx val="395683288"/>
        <c:crosses val="autoZero"/>
        <c:auto val="1"/>
        <c:lblAlgn val="ctr"/>
        <c:lblOffset val="100"/>
        <c:noMultiLvlLbl val="0"/>
      </c:catAx>
      <c:valAx>
        <c:axId val="395683288"/>
        <c:scaling>
          <c:orientation val="minMax"/>
        </c:scaling>
        <c:delete val="1"/>
        <c:axPos val="b"/>
        <c:numFmt formatCode="_-* #,##0.0_-;\-* #,##0.0_-;_-* &quot;-&quot;??_-;_-@_-" sourceLinked="1"/>
        <c:majorTickMark val="none"/>
        <c:minorTickMark val="none"/>
        <c:tickLblPos val="nextTo"/>
        <c:crossAx val="3956723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b="1">
          <a:latin typeface="Century Gothic" panose="020B050202020202020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50166364118781748"/>
          <c:y val="5.9241183361799517E-2"/>
        </c:manualLayout>
      </c:layout>
      <c:overlay val="0"/>
      <c:spPr>
        <a:noFill/>
        <a:ln>
          <a:noFill/>
        </a:ln>
        <a:effectLst/>
      </c:spPr>
      <c:txPr>
        <a:bodyPr rot="0" spcFirstLastPara="1" vertOverflow="ellipsis" vert="horz" wrap="square" anchor="ctr" anchorCtr="1"/>
        <a:lstStyle/>
        <a:p>
          <a:pPr>
            <a:defRPr lang="en-GB" sz="1800" b="1" i="0" u="none" strike="noStrike" kern="1200" spc="0" baseline="0">
              <a:solidFill>
                <a:schemeClr val="tx1">
                  <a:lumMod val="65000"/>
                  <a:lumOff val="35000"/>
                </a:schemeClr>
              </a:solidFill>
              <a:latin typeface="Century Gothic" panose="020B0502020202020204" charset="0"/>
              <a:ea typeface="+mn-ea"/>
              <a:cs typeface="+mn-cs"/>
            </a:defRPr>
          </a:pPr>
          <a:endParaRPr lang="en-US"/>
        </a:p>
      </c:txPr>
    </c:title>
    <c:autoTitleDeleted val="0"/>
    <c:plotArea>
      <c:layout>
        <c:manualLayout>
          <c:layoutTarget val="inner"/>
          <c:xMode val="edge"/>
          <c:yMode val="edge"/>
          <c:x val="8.2282333003514854E-2"/>
          <c:y val="0.14385733914593393"/>
          <c:w val="0.88562756118525143"/>
          <c:h val="0.79612242940955968"/>
        </c:manualLayout>
      </c:layout>
      <c:barChart>
        <c:barDir val="bar"/>
        <c:grouping val="clustered"/>
        <c:varyColors val="0"/>
        <c:ser>
          <c:idx val="0"/>
          <c:order val="0"/>
          <c:tx>
            <c:strRef>
              <c:f>Service!$C$1</c:f>
              <c:strCache>
                <c:ptCount val="1"/>
                <c:pt idx="0">
                  <c:v>Feb-23</c:v>
                </c:pt>
              </c:strCache>
            </c:strRef>
          </c:tx>
          <c:spPr>
            <a:solidFill>
              <a:srgbClr val="09BB9F"/>
            </a:solidFill>
            <a:ln>
              <a:noFill/>
            </a:ln>
            <a:effectLst/>
          </c:spPr>
          <c:invertIfNegative val="0"/>
          <c:dLbls>
            <c:dLbl>
              <c:idx val="0"/>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ysClr val="windowText" lastClr="000000"/>
                      </a:solidFill>
                      <a:latin typeface="Century Gothic" panose="020B050202020202020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23B7-46C0-B095-CF621984BC91}"/>
                </c:ext>
              </c:extLst>
            </c:dLbl>
            <c:dLbl>
              <c:idx val="1"/>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ysClr val="windowText" lastClr="000000"/>
                      </a:solidFill>
                      <a:latin typeface="Century Gothic" panose="020B050202020202020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B7-46C0-B095-CF621984BC91}"/>
                </c:ext>
              </c:extLst>
            </c:dLbl>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chemeClr val="bg1"/>
                    </a:solidFill>
                    <a:latin typeface="Century Gothic" panose="020B050202020202020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Service!$A$2:$A$14</c:f>
              <c:strCache>
                <c:ptCount val="13"/>
                <c:pt idx="0">
                  <c:v>Telecommmunications</c:v>
                </c:pt>
                <c:pt idx="1">
                  <c:v>Computer programming, consultancy and related activities</c:v>
                </c:pt>
                <c:pt idx="2">
                  <c:v>Programming and broadcasting activities</c:v>
                </c:pt>
                <c:pt idx="3">
                  <c:v>Postal and courier activities</c:v>
                </c:pt>
                <c:pt idx="4">
                  <c:v>Publishing activities</c:v>
                </c:pt>
                <c:pt idx="5">
                  <c:v>Motion picture, video and television production, sound recording and music publishing</c:v>
                </c:pt>
                <c:pt idx="6">
                  <c:v>Food and beverage service activities</c:v>
                </c:pt>
                <c:pt idx="7">
                  <c:v>Accommodation</c:v>
                </c:pt>
                <c:pt idx="8">
                  <c:v>Water transportation</c:v>
                </c:pt>
                <c:pt idx="9">
                  <c:v>Land transportation and transport via pipelines</c:v>
                </c:pt>
                <c:pt idx="10">
                  <c:v>Information service activities</c:v>
                </c:pt>
                <c:pt idx="11">
                  <c:v>Warehousing and support activities for transportation</c:v>
                </c:pt>
                <c:pt idx="12">
                  <c:v>Air transport</c:v>
                </c:pt>
              </c:strCache>
            </c:strRef>
          </c:cat>
          <c:val>
            <c:numRef>
              <c:f>Service!$C$2:$C$14</c:f>
              <c:numCache>
                <c:formatCode>_-* #,##0.0_-;\-* #,##0.0_-;_-* "-"??_-;_-@_-</c:formatCode>
                <c:ptCount val="13"/>
                <c:pt idx="0">
                  <c:v>4.0614616102516266E-2</c:v>
                </c:pt>
                <c:pt idx="1">
                  <c:v>8.5</c:v>
                </c:pt>
                <c:pt idx="2">
                  <c:v>14.6</c:v>
                </c:pt>
                <c:pt idx="3">
                  <c:v>51.6</c:v>
                </c:pt>
                <c:pt idx="4">
                  <c:v>16.600000000000001</c:v>
                </c:pt>
                <c:pt idx="5">
                  <c:v>46.1</c:v>
                </c:pt>
                <c:pt idx="6">
                  <c:v>43.6</c:v>
                </c:pt>
                <c:pt idx="7">
                  <c:v>82.6</c:v>
                </c:pt>
                <c:pt idx="8">
                  <c:v>48.6</c:v>
                </c:pt>
                <c:pt idx="9">
                  <c:v>31.2</c:v>
                </c:pt>
                <c:pt idx="10">
                  <c:v>111.6</c:v>
                </c:pt>
                <c:pt idx="11">
                  <c:v>71.099999999999994</c:v>
                </c:pt>
                <c:pt idx="12">
                  <c:v>107.8</c:v>
                </c:pt>
              </c:numCache>
            </c:numRef>
          </c:val>
          <c:extLst>
            <c:ext xmlns:c16="http://schemas.microsoft.com/office/drawing/2014/chart" uri="{C3380CC4-5D6E-409C-BE32-E72D297353CC}">
              <c16:uniqueId val="{00000002-23B7-46C0-B095-CF621984BC91}"/>
            </c:ext>
          </c:extLst>
        </c:ser>
        <c:dLbls>
          <c:showLegendKey val="0"/>
          <c:showVal val="1"/>
          <c:showCatName val="0"/>
          <c:showSerName val="0"/>
          <c:showPercent val="0"/>
          <c:showBubbleSize val="0"/>
        </c:dLbls>
        <c:gapWidth val="38"/>
        <c:axId val="395672312"/>
        <c:axId val="395683288"/>
      </c:barChart>
      <c:catAx>
        <c:axId val="395672312"/>
        <c:scaling>
          <c:orientation val="minMax"/>
        </c:scaling>
        <c:delete val="1"/>
        <c:axPos val="l"/>
        <c:numFmt formatCode="General" sourceLinked="1"/>
        <c:majorTickMark val="none"/>
        <c:minorTickMark val="none"/>
        <c:tickLblPos val="low"/>
        <c:crossAx val="395683288"/>
        <c:crosses val="autoZero"/>
        <c:auto val="1"/>
        <c:lblAlgn val="ctr"/>
        <c:lblOffset val="100"/>
        <c:noMultiLvlLbl val="0"/>
      </c:catAx>
      <c:valAx>
        <c:axId val="395683288"/>
        <c:scaling>
          <c:orientation val="minMax"/>
        </c:scaling>
        <c:delete val="1"/>
        <c:axPos val="b"/>
        <c:numFmt formatCode="_-* #,##0.0_-;\-* #,##0.0_-;_-* &quot;-&quot;??_-;_-@_-" sourceLinked="1"/>
        <c:majorTickMark val="none"/>
        <c:minorTickMark val="none"/>
        <c:tickLblPos val="nextTo"/>
        <c:crossAx val="3956723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b="1">
          <a:latin typeface="Century Gothic" panose="020B050202020202020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lgn="ctr" rtl="0">
            <a:defRPr lang="en-US" sz="1800" b="1" i="0" u="none" strike="noStrike" kern="1200" spc="0" baseline="0">
              <a:solidFill>
                <a:prstClr val="black">
                  <a:lumMod val="65000"/>
                  <a:lumOff val="35000"/>
                </a:prstClr>
              </a:solidFill>
              <a:latin typeface="Century Gothic" panose="020B0502020202020204" charset="0"/>
              <a:ea typeface="+mn-ea"/>
              <a:cs typeface="+mn-cs"/>
            </a:defRPr>
          </a:pPr>
          <a:endParaRPr lang="en-US"/>
        </a:p>
      </c:txPr>
    </c:title>
    <c:autoTitleDeleted val="0"/>
    <c:plotArea>
      <c:layout/>
      <c:barChart>
        <c:barDir val="bar"/>
        <c:grouping val="clustered"/>
        <c:varyColors val="0"/>
        <c:ser>
          <c:idx val="0"/>
          <c:order val="0"/>
          <c:tx>
            <c:strRef>
              <c:f>Service!$B$1</c:f>
              <c:strCache>
                <c:ptCount val="1"/>
                <c:pt idx="0">
                  <c:v>Jan-23</c:v>
                </c:pt>
              </c:strCache>
            </c:strRef>
          </c:tx>
          <c:spPr>
            <a:solidFill>
              <a:srgbClr val="FFC000"/>
            </a:solidFill>
            <a:ln>
              <a:noFill/>
            </a:ln>
            <a:effectLst/>
          </c:spPr>
          <c:invertIfNegative val="0"/>
          <c:dLbls>
            <c:dLbl>
              <c:idx val="11"/>
              <c:layout>
                <c:manualLayout>
                  <c:x val="-4.2735042735044301E-3"/>
                  <c:y val="-2.1177467174926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1C-49E9-8E2F-FCA7FB8CEF0F}"/>
                </c:ext>
              </c:extLst>
            </c:dLbl>
            <c:dLbl>
              <c:idx val="12"/>
              <c:layout>
                <c:manualLayout>
                  <c:x val="-9.68036529680365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1C-49E9-8E2F-FCA7FB8CEF0F}"/>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Service!$A$2:$A$14</c:f>
              <c:strCache>
                <c:ptCount val="13"/>
                <c:pt idx="0">
                  <c:v>Telecommmunications</c:v>
                </c:pt>
                <c:pt idx="1">
                  <c:v>Computer programming, consultancy and related activities</c:v>
                </c:pt>
                <c:pt idx="2">
                  <c:v>Programming and broadcasting activities</c:v>
                </c:pt>
                <c:pt idx="3">
                  <c:v>Postal and courier activities</c:v>
                </c:pt>
                <c:pt idx="4">
                  <c:v>Publishing activities</c:v>
                </c:pt>
                <c:pt idx="5">
                  <c:v>Motion picture, video and television production, sound recording and music publishing</c:v>
                </c:pt>
                <c:pt idx="6">
                  <c:v>Food and beverage service activities</c:v>
                </c:pt>
                <c:pt idx="7">
                  <c:v>Accommodation</c:v>
                </c:pt>
                <c:pt idx="8">
                  <c:v>Water transportation</c:v>
                </c:pt>
                <c:pt idx="9">
                  <c:v>Land transportation and transport via pipelines</c:v>
                </c:pt>
                <c:pt idx="10">
                  <c:v>Information service activities</c:v>
                </c:pt>
                <c:pt idx="11">
                  <c:v>Warehousing and support activities for transportation</c:v>
                </c:pt>
                <c:pt idx="12">
                  <c:v>Air transport</c:v>
                </c:pt>
              </c:strCache>
            </c:strRef>
          </c:cat>
          <c:val>
            <c:numRef>
              <c:f>Service!$B$2:$B$14</c:f>
              <c:numCache>
                <c:formatCode>_-* #,##0.0_-;\-* #,##0.0_-;_-* "-"??_-;_-@_-</c:formatCode>
                <c:ptCount val="13"/>
                <c:pt idx="0">
                  <c:v>4.0614616102516266E-2</c:v>
                </c:pt>
                <c:pt idx="1">
                  <c:v>6.3</c:v>
                </c:pt>
                <c:pt idx="2">
                  <c:v>0.2</c:v>
                </c:pt>
                <c:pt idx="3">
                  <c:v>51.4</c:v>
                </c:pt>
                <c:pt idx="4">
                  <c:v>15.6</c:v>
                </c:pt>
                <c:pt idx="5">
                  <c:v>45.7</c:v>
                </c:pt>
                <c:pt idx="6">
                  <c:v>46.6</c:v>
                </c:pt>
                <c:pt idx="7">
                  <c:v>75.5</c:v>
                </c:pt>
                <c:pt idx="8">
                  <c:v>61</c:v>
                </c:pt>
                <c:pt idx="9">
                  <c:v>60.8</c:v>
                </c:pt>
                <c:pt idx="10">
                  <c:v>73.526819810821905</c:v>
                </c:pt>
                <c:pt idx="11">
                  <c:v>62.1</c:v>
                </c:pt>
                <c:pt idx="12">
                  <c:v>108.9</c:v>
                </c:pt>
              </c:numCache>
            </c:numRef>
          </c:val>
          <c:extLst>
            <c:ext xmlns:c16="http://schemas.microsoft.com/office/drawing/2014/chart" uri="{C3380CC4-5D6E-409C-BE32-E72D297353CC}">
              <c16:uniqueId val="{00000001-5B1C-49E9-8E2F-FCA7FB8CEF0F}"/>
            </c:ext>
          </c:extLst>
        </c:ser>
        <c:dLbls>
          <c:showLegendKey val="0"/>
          <c:showVal val="0"/>
          <c:showCatName val="0"/>
          <c:showSerName val="0"/>
          <c:showPercent val="0"/>
          <c:showBubbleSize val="0"/>
        </c:dLbls>
        <c:gapWidth val="40"/>
        <c:overlap val="10"/>
        <c:axId val="735083936"/>
        <c:axId val="735081416"/>
      </c:barChart>
      <c:catAx>
        <c:axId val="735083936"/>
        <c:scaling>
          <c:orientation val="minMax"/>
        </c:scaling>
        <c:delete val="0"/>
        <c:axPos val="l"/>
        <c:numFmt formatCode="General" sourceLinked="1"/>
        <c:majorTickMark val="none"/>
        <c:minorTickMark val="none"/>
        <c:tickLblPos val="nextTo"/>
        <c:spPr>
          <a:noFill/>
          <a:ln w="12065" cap="flat" cmpd="sng" algn="ctr">
            <a:solidFill>
              <a:schemeClr val="tx1">
                <a:lumMod val="15000"/>
                <a:lumOff val="85000"/>
              </a:schemeClr>
            </a:solidFill>
            <a:round/>
          </a:ln>
          <a:effectLst>
            <a:glow>
              <a:schemeClr val="accent1">
                <a:alpha val="65000"/>
              </a:schemeClr>
            </a:glow>
            <a:outerShdw blurRad="50800" dist="50800" dir="5400000" sx="1000" sy="1000" algn="ctr" rotWithShape="0">
              <a:srgbClr val="000000">
                <a:alpha val="35000"/>
              </a:srgbClr>
            </a:outerShdw>
            <a:softEdge rad="673100"/>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5081416"/>
        <c:crosses val="autoZero"/>
        <c:auto val="1"/>
        <c:lblAlgn val="ctr"/>
        <c:lblOffset val="100"/>
        <c:noMultiLvlLbl val="0"/>
      </c:catAx>
      <c:valAx>
        <c:axId val="735081416"/>
        <c:scaling>
          <c:orientation val="minMax"/>
        </c:scaling>
        <c:delete val="1"/>
        <c:axPos val="b"/>
        <c:numFmt formatCode="_-* #,##0.0_-;\-* #,##0.0_-;_-* &quot;-&quot;??_-;_-@_-" sourceLinked="1"/>
        <c:majorTickMark val="none"/>
        <c:minorTickMark val="none"/>
        <c:tickLblPos val="nextTo"/>
        <c:crossAx val="73508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dLbls>
          <c:showLegendKey val="0"/>
          <c:showVal val="1"/>
          <c:showCatName val="0"/>
          <c:showSerName val="0"/>
          <c:showPercent val="0"/>
          <c:showBubbleSize val="0"/>
        </c:dLbls>
        <c:gapWidth val="30"/>
        <c:axId val="238940224"/>
        <c:axId val="238940616"/>
      </c:barChart>
      <c:catAx>
        <c:axId val="238940224"/>
        <c:scaling>
          <c:orientation val="minMax"/>
        </c:scaling>
        <c:delete val="1"/>
        <c:axPos val="l"/>
        <c:majorGridlines>
          <c:spPr>
            <a:ln w="9525" cap="flat" cmpd="sng" algn="ctr">
              <a:noFill/>
              <a:round/>
            </a:ln>
            <a:effectLst/>
          </c:spPr>
        </c:majorGridlines>
        <c:numFmt formatCode="General" sourceLinked="0"/>
        <c:majorTickMark val="none"/>
        <c:minorTickMark val="none"/>
        <c:tickLblPos val="nextTo"/>
        <c:crossAx val="238940616"/>
        <c:crosses val="autoZero"/>
        <c:auto val="1"/>
        <c:lblAlgn val="ctr"/>
        <c:lblOffset val="100"/>
        <c:noMultiLvlLbl val="0"/>
      </c:catAx>
      <c:valAx>
        <c:axId val="238940616"/>
        <c:scaling>
          <c:orientation val="minMax"/>
        </c:scaling>
        <c:delete val="1"/>
        <c:axPos val="b"/>
        <c:numFmt formatCode="0.0" sourceLinked="1"/>
        <c:majorTickMark val="out"/>
        <c:minorTickMark val="none"/>
        <c:tickLblPos val="nextTo"/>
        <c:crossAx val="23894022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lang="en-GB" sz="10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8576576576576602"/>
          <c:y val="9.3177347551506393E-3"/>
        </c:manualLayout>
      </c:layout>
      <c:overlay val="0"/>
      <c:spPr>
        <a:noFill/>
        <a:ln>
          <a:noFill/>
        </a:ln>
        <a:effectLst/>
      </c:spPr>
      <c:txPr>
        <a:bodyPr rot="0" spcFirstLastPara="0" vertOverflow="ellipsis" vert="horz" wrap="square" anchor="ctr" anchorCtr="1"/>
        <a:lstStyle/>
        <a:p>
          <a:pPr>
            <a:defRPr lang="en-GB" sz="1800" b="1" i="0" u="none" strike="noStrike" kern="1200" spc="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autoTitleDeleted val="0"/>
    <c:plotArea>
      <c:layout/>
      <c:barChart>
        <c:barDir val="bar"/>
        <c:grouping val="clustered"/>
        <c:varyColors val="0"/>
        <c:ser>
          <c:idx val="0"/>
          <c:order val="0"/>
          <c:tx>
            <c:strRef>
              <c:f>Dis_inflation!$B$1</c:f>
              <c:strCache>
                <c:ptCount val="1"/>
                <c:pt idx="0">
                  <c:v>Yearly</c:v>
                </c:pt>
              </c:strCache>
            </c:strRef>
          </c:tx>
          <c:spPr>
            <a:solidFill>
              <a:srgbClr val="09BB9F"/>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1-AE85-4008-8F26-EB95587E0DF3}"/>
              </c:ext>
            </c:extLst>
          </c:dPt>
          <c:dLbls>
            <c:dLbl>
              <c:idx val="3"/>
              <c:layout>
                <c:manualLayout>
                  <c:x val="2.1621621621621599E-2"/>
                  <c:y val="-1.55295579252511E-3"/>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85-4008-8F26-EB95587E0DF3}"/>
                </c:ext>
              </c:extLst>
            </c:dLbl>
            <c:spPr>
              <a:noFill/>
              <a:ln>
                <a:noFill/>
              </a:ln>
              <a:effectLst/>
            </c:spPr>
            <c:txPr>
              <a:bodyPr rot="0" spcFirstLastPara="0" vertOverflow="ellipsis" vert="horz" wrap="square" lIns="38100" tIns="19050" rIns="38100" bIns="19050" anchor="ctr" anchorCtr="1"/>
              <a:lstStyle/>
              <a:p>
                <a:pPr>
                  <a:defRPr lang="en-GB" sz="1800" b="1" i="0" u="none" strike="noStrike" kern="1200" baseline="0">
                    <a:solidFill>
                      <a:sysClr val="windowText" lastClr="000000"/>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Dis_inflation!$A$2:$A$10</c:f>
              <c:strCache>
                <c:ptCount val="9"/>
                <c:pt idx="0">
                  <c:v>Information and communication</c:v>
                </c:pt>
                <c:pt idx="1">
                  <c:v>Water supply; sewerage, waste management</c:v>
                </c:pt>
                <c:pt idx="2">
                  <c:v>Construction</c:v>
                </c:pt>
                <c:pt idx="3">
                  <c:v>Electricity and gas</c:v>
                </c:pt>
                <c:pt idx="4">
                  <c:v>Accommodation and food service activities</c:v>
                </c:pt>
                <c:pt idx="5">
                  <c:v>Overall</c:v>
                </c:pt>
                <c:pt idx="6">
                  <c:v>Manufacturing</c:v>
                </c:pt>
                <c:pt idx="7">
                  <c:v>Transportaton and storage</c:v>
                </c:pt>
                <c:pt idx="8">
                  <c:v>Mining</c:v>
                </c:pt>
              </c:strCache>
            </c:strRef>
          </c:cat>
          <c:val>
            <c:numRef>
              <c:f>Dis_inflation!$B$2:$B$10</c:f>
              <c:numCache>
                <c:formatCode>0.0</c:formatCode>
                <c:ptCount val="9"/>
                <c:pt idx="0">
                  <c:v>4.5</c:v>
                </c:pt>
                <c:pt idx="1">
                  <c:v>32.5</c:v>
                </c:pt>
                <c:pt idx="2">
                  <c:v>21.1</c:v>
                </c:pt>
                <c:pt idx="3">
                  <c:v>57.4</c:v>
                </c:pt>
                <c:pt idx="4">
                  <c:v>67.3</c:v>
                </c:pt>
                <c:pt idx="5">
                  <c:v>50.8</c:v>
                </c:pt>
                <c:pt idx="6">
                  <c:v>55.7</c:v>
                </c:pt>
                <c:pt idx="7">
                  <c:v>67.599999999999994</c:v>
                </c:pt>
                <c:pt idx="8">
                  <c:v>61.2</c:v>
                </c:pt>
              </c:numCache>
            </c:numRef>
          </c:val>
          <c:extLst>
            <c:ext xmlns:c16="http://schemas.microsoft.com/office/drawing/2014/chart" uri="{C3380CC4-5D6E-409C-BE32-E72D297353CC}">
              <c16:uniqueId val="{00000003-AE85-4008-8F26-EB95587E0DF3}"/>
            </c:ext>
          </c:extLst>
        </c:ser>
        <c:dLbls>
          <c:showLegendKey val="0"/>
          <c:showVal val="1"/>
          <c:showCatName val="0"/>
          <c:showSerName val="0"/>
          <c:showPercent val="0"/>
          <c:showBubbleSize val="0"/>
        </c:dLbls>
        <c:gapWidth val="30"/>
        <c:axId val="744809240"/>
        <c:axId val="744809632"/>
      </c:barChart>
      <c:catAx>
        <c:axId val="744809240"/>
        <c:scaling>
          <c:orientation val="minMax"/>
        </c:scaling>
        <c:delete val="0"/>
        <c:axPos val="l"/>
        <c:majorGridlines>
          <c:spPr>
            <a:ln w="9525" cap="flat" cmpd="sng" algn="ctr">
              <a:no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744809632"/>
        <c:crosses val="autoZero"/>
        <c:auto val="1"/>
        <c:lblAlgn val="ctr"/>
        <c:lblOffset val="100"/>
        <c:noMultiLvlLbl val="0"/>
      </c:catAx>
      <c:valAx>
        <c:axId val="744809632"/>
        <c:scaling>
          <c:orientation val="minMax"/>
        </c:scaling>
        <c:delete val="1"/>
        <c:axPos val="b"/>
        <c:numFmt formatCode="0.0" sourceLinked="1"/>
        <c:majorTickMark val="out"/>
        <c:minorTickMark val="none"/>
        <c:tickLblPos val="nextTo"/>
        <c:crossAx val="7448092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sz="10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1402576173831226"/>
          <c:y val="1.5390558386607368E-2"/>
        </c:manualLayout>
      </c:layout>
      <c:overlay val="0"/>
      <c:spPr>
        <a:noFill/>
        <a:ln>
          <a:noFill/>
        </a:ln>
        <a:effectLst/>
      </c:spPr>
      <c:txPr>
        <a:bodyPr rot="0" spcFirstLastPara="0" vertOverflow="ellipsis" vert="horz" wrap="square" anchor="ctr" anchorCtr="1"/>
        <a:lstStyle/>
        <a:p>
          <a:pPr>
            <a:defRPr lang="en-GB" sz="1800" b="1" i="0" u="none" strike="noStrike" kern="1200" spc="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autoTitleDeleted val="0"/>
    <c:plotArea>
      <c:layout/>
      <c:barChart>
        <c:barDir val="bar"/>
        <c:grouping val="clustered"/>
        <c:varyColors val="0"/>
        <c:ser>
          <c:idx val="0"/>
          <c:order val="0"/>
          <c:tx>
            <c:strRef>
              <c:f>Dis_inflation!$C$1</c:f>
              <c:strCache>
                <c:ptCount val="1"/>
                <c:pt idx="0">
                  <c:v>Monthly</c:v>
                </c:pt>
              </c:strCache>
            </c:strRef>
          </c:tx>
          <c:spPr>
            <a:solidFill>
              <a:srgbClr val="FFC000"/>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1-A3BE-4844-BB85-98F1EEC72751}"/>
              </c:ext>
            </c:extLst>
          </c:dPt>
          <c:dLbls>
            <c:dLbl>
              <c:idx val="3"/>
              <c:layout>
                <c:manualLayout>
                  <c:x val="2.7027027027026799E-3"/>
                  <c:y val="0"/>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BE-4844-BB85-98F1EEC72751}"/>
                </c:ext>
              </c:extLst>
            </c:dLbl>
            <c:dLbl>
              <c:idx val="5"/>
              <c:spPr>
                <a:noFill/>
                <a:ln>
                  <a:noFill/>
                </a:ln>
                <a:effectLst/>
              </c:spPr>
              <c:txPr>
                <a:bodyPr rot="0" spcFirstLastPara="0" vertOverflow="ellipsis" vert="horz" wrap="square" lIns="38100" tIns="19050" rIns="38100" bIns="19050" anchor="ctr" anchorCtr="1"/>
                <a:lstStyle/>
                <a:p>
                  <a:pPr>
                    <a:defRPr lang="en-GB" sz="1800" b="1" i="0" u="none" strike="noStrike" kern="1200" baseline="0">
                      <a:solidFill>
                        <a:schemeClr val="tx1"/>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A3BE-4844-BB85-98F1EEC72751}"/>
                </c:ext>
              </c:extLst>
            </c:dLbl>
            <c:spPr>
              <a:noFill/>
              <a:ln>
                <a:noFill/>
              </a:ln>
              <a:effectLst/>
            </c:spPr>
            <c:txPr>
              <a:bodyPr rot="0" spcFirstLastPara="0" vertOverflow="ellipsis" vert="horz" wrap="square" lIns="38100" tIns="19050" rIns="38100" bIns="19050" anchor="ctr" anchorCtr="1"/>
              <a:lstStyle/>
              <a:p>
                <a:pPr>
                  <a:defRPr lang="en-GB" sz="1800" b="1" i="0" u="none" strike="noStrike" kern="1200" baseline="0">
                    <a:solidFill>
                      <a:srgbClr val="FF0000"/>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Dis_inflation!$A$2:$A$10</c:f>
              <c:strCache>
                <c:ptCount val="9"/>
                <c:pt idx="0">
                  <c:v>Information and communication</c:v>
                </c:pt>
                <c:pt idx="1">
                  <c:v>Water supply; sewerage, waste management</c:v>
                </c:pt>
                <c:pt idx="2">
                  <c:v>Construction</c:v>
                </c:pt>
                <c:pt idx="3">
                  <c:v>Electricity and gas</c:v>
                </c:pt>
                <c:pt idx="4">
                  <c:v>Accommodation and food service activities</c:v>
                </c:pt>
                <c:pt idx="5">
                  <c:v>Overall</c:v>
                </c:pt>
                <c:pt idx="6">
                  <c:v>Manufacturing</c:v>
                </c:pt>
                <c:pt idx="7">
                  <c:v>Transportaton and storage</c:v>
                </c:pt>
                <c:pt idx="8">
                  <c:v>Mining</c:v>
                </c:pt>
              </c:strCache>
            </c:strRef>
          </c:cat>
          <c:val>
            <c:numRef>
              <c:f>Dis_inflation!$C$2:$C$10</c:f>
              <c:numCache>
                <c:formatCode>0.0</c:formatCode>
                <c:ptCount val="9"/>
                <c:pt idx="0">
                  <c:v>2.5</c:v>
                </c:pt>
                <c:pt idx="1">
                  <c:v>5.8</c:v>
                </c:pt>
                <c:pt idx="2">
                  <c:v>1.7</c:v>
                </c:pt>
                <c:pt idx="3">
                  <c:v>21.5</c:v>
                </c:pt>
                <c:pt idx="4">
                  <c:v>7.6</c:v>
                </c:pt>
                <c:pt idx="5">
                  <c:v>7</c:v>
                </c:pt>
                <c:pt idx="6">
                  <c:v>5</c:v>
                </c:pt>
                <c:pt idx="7">
                  <c:v>7.2</c:v>
                </c:pt>
                <c:pt idx="8">
                  <c:v>8.6</c:v>
                </c:pt>
              </c:numCache>
            </c:numRef>
          </c:val>
          <c:extLst>
            <c:ext xmlns:c16="http://schemas.microsoft.com/office/drawing/2014/chart" uri="{C3380CC4-5D6E-409C-BE32-E72D297353CC}">
              <c16:uniqueId val="{00000003-A3BE-4844-BB85-98F1EEC72751}"/>
            </c:ext>
          </c:extLst>
        </c:ser>
        <c:dLbls>
          <c:showLegendKey val="0"/>
          <c:showVal val="1"/>
          <c:showCatName val="0"/>
          <c:showSerName val="0"/>
          <c:showPercent val="0"/>
          <c:showBubbleSize val="0"/>
        </c:dLbls>
        <c:gapWidth val="30"/>
        <c:axId val="744808456"/>
        <c:axId val="744802968"/>
      </c:barChart>
      <c:catAx>
        <c:axId val="744808456"/>
        <c:scaling>
          <c:orientation val="minMax"/>
        </c:scaling>
        <c:delete val="1"/>
        <c:axPos val="l"/>
        <c:majorGridlines>
          <c:spPr>
            <a:ln w="9525" cap="flat" cmpd="sng" algn="ctr">
              <a:noFill/>
              <a:round/>
            </a:ln>
            <a:effectLst/>
          </c:spPr>
        </c:majorGridlines>
        <c:numFmt formatCode="General" sourceLinked="0"/>
        <c:majorTickMark val="none"/>
        <c:minorTickMark val="none"/>
        <c:tickLblPos val="nextTo"/>
        <c:crossAx val="744802968"/>
        <c:crosses val="autoZero"/>
        <c:auto val="1"/>
        <c:lblAlgn val="ctr"/>
        <c:lblOffset val="100"/>
        <c:noMultiLvlLbl val="0"/>
      </c:catAx>
      <c:valAx>
        <c:axId val="744802968"/>
        <c:scaling>
          <c:orientation val="minMax"/>
        </c:scaling>
        <c:delete val="1"/>
        <c:axPos val="b"/>
        <c:numFmt formatCode="0.0" sourceLinked="1"/>
        <c:majorTickMark val="out"/>
        <c:minorTickMark val="none"/>
        <c:tickLblPos val="nextTo"/>
        <c:crossAx val="744808456"/>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lang="en-GB" sz="10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'Change in sub-sector'!$B$1</c:f>
              <c:strCache>
                <c:ptCount val="1"/>
                <c:pt idx="0">
                  <c:v>Jan. 23</c:v>
                </c:pt>
              </c:strCache>
            </c:strRef>
          </c:tx>
          <c:spPr>
            <a:solidFill>
              <a:srgbClr val="FFCA7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GB" sz="18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 in sub-sector'!$A$2:$A$9</c:f>
              <c:strCache>
                <c:ptCount val="8"/>
                <c:pt idx="0">
                  <c:v>Mining and quarrying</c:v>
                </c:pt>
                <c:pt idx="1">
                  <c:v>Manufacturing</c:v>
                </c:pt>
                <c:pt idx="2">
                  <c:v>Electricity and gas</c:v>
                </c:pt>
                <c:pt idx="3">
                  <c:v>Water supply, sewerage, waste management</c:v>
                </c:pt>
                <c:pt idx="4">
                  <c:v>Construction</c:v>
                </c:pt>
                <c:pt idx="5">
                  <c:v>Transportation and storage</c:v>
                </c:pt>
                <c:pt idx="6">
                  <c:v>Accommodation and food service activities</c:v>
                </c:pt>
                <c:pt idx="7">
                  <c:v>Information and communication</c:v>
                </c:pt>
              </c:strCache>
            </c:strRef>
          </c:cat>
          <c:val>
            <c:numRef>
              <c:f>'Change in sub-sector'!$B$2:$B$9</c:f>
              <c:numCache>
                <c:formatCode>_-* #,##0.0_-;\-* #,##0.0_-;_-* "-"??_-;_-@_-</c:formatCode>
                <c:ptCount val="8"/>
                <c:pt idx="0">
                  <c:v>68.2</c:v>
                </c:pt>
                <c:pt idx="1">
                  <c:v>53.8</c:v>
                </c:pt>
                <c:pt idx="2">
                  <c:v>29.9</c:v>
                </c:pt>
                <c:pt idx="3">
                  <c:v>26</c:v>
                </c:pt>
                <c:pt idx="4">
                  <c:v>20.399999999999999</c:v>
                </c:pt>
                <c:pt idx="5" formatCode="General">
                  <c:v>62.6</c:v>
                </c:pt>
                <c:pt idx="6" formatCode="General">
                  <c:v>40.299999999999997</c:v>
                </c:pt>
                <c:pt idx="7" formatCode="General">
                  <c:v>2</c:v>
                </c:pt>
              </c:numCache>
            </c:numRef>
          </c:val>
          <c:extLst>
            <c:ext xmlns:c16="http://schemas.microsoft.com/office/drawing/2014/chart" uri="{C3380CC4-5D6E-409C-BE32-E72D297353CC}">
              <c16:uniqueId val="{00000000-3D88-416C-B8AA-CA4BFA163C02}"/>
            </c:ext>
          </c:extLst>
        </c:ser>
        <c:ser>
          <c:idx val="1"/>
          <c:order val="1"/>
          <c:tx>
            <c:strRef>
              <c:f>'Change in sub-sector'!$C$1</c:f>
              <c:strCache>
                <c:ptCount val="1"/>
                <c:pt idx="0">
                  <c:v>Feb. 23</c:v>
                </c:pt>
              </c:strCache>
            </c:strRef>
          </c:tx>
          <c:spPr>
            <a:solidFill>
              <a:srgbClr val="09BB9F"/>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GB" sz="18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 in sub-sector'!$A$2:$A$9</c:f>
              <c:strCache>
                <c:ptCount val="8"/>
                <c:pt idx="0">
                  <c:v>Mining and quarrying</c:v>
                </c:pt>
                <c:pt idx="1">
                  <c:v>Manufacturing</c:v>
                </c:pt>
                <c:pt idx="2">
                  <c:v>Electricity and gas</c:v>
                </c:pt>
                <c:pt idx="3">
                  <c:v>Water supply, sewerage, waste management</c:v>
                </c:pt>
                <c:pt idx="4">
                  <c:v>Construction</c:v>
                </c:pt>
                <c:pt idx="5">
                  <c:v>Transportation and storage</c:v>
                </c:pt>
                <c:pt idx="6">
                  <c:v>Accommodation and food service activities</c:v>
                </c:pt>
                <c:pt idx="7">
                  <c:v>Information and communication</c:v>
                </c:pt>
              </c:strCache>
            </c:strRef>
          </c:cat>
          <c:val>
            <c:numRef>
              <c:f>'Change in sub-sector'!$C$2:$C$9</c:f>
              <c:numCache>
                <c:formatCode>_-* #,##0.0_-;\-* #,##0.0_-;_-* "-"??_-;_-@_-</c:formatCode>
                <c:ptCount val="8"/>
                <c:pt idx="0">
                  <c:v>61.2</c:v>
                </c:pt>
                <c:pt idx="1">
                  <c:v>55.7</c:v>
                </c:pt>
                <c:pt idx="2">
                  <c:v>57.4</c:v>
                </c:pt>
                <c:pt idx="3">
                  <c:v>32.5</c:v>
                </c:pt>
                <c:pt idx="4">
                  <c:v>21.1</c:v>
                </c:pt>
                <c:pt idx="5" formatCode="General">
                  <c:v>67.599999999999994</c:v>
                </c:pt>
                <c:pt idx="6" formatCode="General">
                  <c:v>67.3</c:v>
                </c:pt>
                <c:pt idx="7" formatCode="General">
                  <c:v>4.5</c:v>
                </c:pt>
              </c:numCache>
            </c:numRef>
          </c:val>
          <c:extLst>
            <c:ext xmlns:c16="http://schemas.microsoft.com/office/drawing/2014/chart" uri="{C3380CC4-5D6E-409C-BE32-E72D297353CC}">
              <c16:uniqueId val="{00000001-3D88-416C-B8AA-CA4BFA163C02}"/>
            </c:ext>
          </c:extLst>
        </c:ser>
        <c:dLbls>
          <c:showLegendKey val="0"/>
          <c:showVal val="1"/>
          <c:showCatName val="0"/>
          <c:showSerName val="0"/>
          <c:showPercent val="0"/>
          <c:showBubbleSize val="0"/>
        </c:dLbls>
        <c:gapWidth val="30"/>
        <c:overlap val="-3"/>
        <c:axId val="346007208"/>
        <c:axId val="346007600"/>
      </c:barChart>
      <c:catAx>
        <c:axId val="3460072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GB" sz="10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46007600"/>
        <c:crosses val="autoZero"/>
        <c:auto val="1"/>
        <c:lblAlgn val="ctr"/>
        <c:lblOffset val="100"/>
        <c:noMultiLvlLbl val="0"/>
      </c:catAx>
      <c:valAx>
        <c:axId val="346007600"/>
        <c:scaling>
          <c:orientation val="minMax"/>
        </c:scaling>
        <c:delete val="0"/>
        <c:axPos val="l"/>
        <c:title>
          <c:tx>
            <c:rich>
              <a:bodyPr rot="-540000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r>
                  <a:rPr lang="en-GB" sz="1800"/>
                  <a:t>Percent</a:t>
                </a:r>
              </a:p>
            </c:rich>
          </c:tx>
          <c:overlay val="0"/>
          <c:spPr>
            <a:noFill/>
            <a:ln>
              <a:noFill/>
            </a:ln>
            <a:effectLst/>
          </c:spPr>
          <c:txPr>
            <a:bodyPr rot="-540000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numFmt formatCode="_-* #,##0.0_-;\-* #,##0.0_-;_-* &quot;-&quot;??_-;_-@_-" sourceLinked="1"/>
        <c:majorTickMark val="none"/>
        <c:minorTickMark val="none"/>
        <c:tickLblPos val="nextTo"/>
        <c:spPr>
          <a:noFill/>
          <a:ln>
            <a:noFill/>
          </a:ln>
          <a:effectLst/>
        </c:spPr>
        <c:txPr>
          <a:bodyPr rot="-60000000" spcFirstLastPara="0"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46007208"/>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egendEntry>
        <c:idx val="1"/>
        <c:txPr>
          <a:bodyPr rot="0" spcFirstLastPara="0"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ayout>
        <c:manualLayout>
          <c:xMode val="edge"/>
          <c:yMode val="edge"/>
          <c:x val="0.70305192231470504"/>
          <c:y val="1.60363490578645E-2"/>
          <c:w val="0.25929449068569199"/>
          <c:h val="4.47681411198717E-2"/>
        </c:manualLayout>
      </c:layout>
      <c:overlay val="0"/>
      <c:spPr>
        <a:noFill/>
        <a:ln>
          <a:noFill/>
        </a:ln>
        <a:effectLst/>
      </c:spPr>
      <c:txPr>
        <a:bodyPr rot="0" spcFirstLastPara="0"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GB"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dLbls>
          <c:showLegendKey val="0"/>
          <c:showVal val="1"/>
          <c:showCatName val="0"/>
          <c:showSerName val="0"/>
          <c:showPercent val="0"/>
          <c:showBubbleSize val="0"/>
        </c:dLbls>
        <c:gapWidth val="30"/>
        <c:axId val="319404760"/>
        <c:axId val="319405936"/>
      </c:barChart>
      <c:catAx>
        <c:axId val="319404760"/>
        <c:scaling>
          <c:orientation val="minMax"/>
        </c:scaling>
        <c:delete val="1"/>
        <c:axPos val="l"/>
        <c:majorGridlines>
          <c:spPr>
            <a:ln w="9525" cap="flat" cmpd="sng" algn="ctr">
              <a:noFill/>
              <a:round/>
            </a:ln>
            <a:effectLst/>
          </c:spPr>
        </c:majorGridlines>
        <c:numFmt formatCode="General" sourceLinked="0"/>
        <c:majorTickMark val="none"/>
        <c:minorTickMark val="none"/>
        <c:tickLblPos val="nextTo"/>
        <c:crossAx val="319405936"/>
        <c:crosses val="autoZero"/>
        <c:auto val="1"/>
        <c:lblAlgn val="ctr"/>
        <c:lblOffset val="100"/>
        <c:noMultiLvlLbl val="0"/>
      </c:catAx>
      <c:valAx>
        <c:axId val="319405936"/>
        <c:scaling>
          <c:orientation val="minMax"/>
        </c:scaling>
        <c:delete val="1"/>
        <c:axPos val="b"/>
        <c:numFmt formatCode="0.0" sourceLinked="1"/>
        <c:majorTickMark val="out"/>
        <c:minorTickMark val="none"/>
        <c:tickLblPos val="nextTo"/>
        <c:crossAx val="3194047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sz="10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8576576576576602"/>
          <c:y val="9.3177347551506393E-3"/>
        </c:manualLayout>
      </c:layout>
      <c:overlay val="0"/>
      <c:spPr>
        <a:noFill/>
        <a:ln>
          <a:noFill/>
        </a:ln>
        <a:effectLst/>
      </c:spPr>
      <c:txPr>
        <a:bodyPr rot="0" spcFirstLastPara="0" vertOverflow="ellipsis" vert="horz" wrap="square" anchor="ctr" anchorCtr="1"/>
        <a:lstStyle/>
        <a:p>
          <a:pPr>
            <a:defRPr lang="en-GB" sz="1400" b="1" i="0" u="none" strike="noStrike" kern="1200" spc="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autoTitleDeleted val="0"/>
    <c:plotArea>
      <c:layout/>
      <c:barChart>
        <c:barDir val="bar"/>
        <c:grouping val="clustered"/>
        <c:varyColors val="0"/>
        <c:ser>
          <c:idx val="0"/>
          <c:order val="0"/>
          <c:tx>
            <c:strRef>
              <c:f>'Manufacturing_Sub sector'!$B$1</c:f>
              <c:strCache>
                <c:ptCount val="1"/>
                <c:pt idx="0">
                  <c:v> Jan. 23 </c:v>
                </c:pt>
              </c:strCache>
            </c:strRef>
          </c:tx>
          <c:spPr>
            <a:solidFill>
              <a:srgbClr val="FFCA76"/>
            </a:solidFill>
            <a:ln>
              <a:noFill/>
            </a:ln>
            <a:effectLst/>
          </c:spPr>
          <c:invertIfNegative val="0"/>
          <c:dLbls>
            <c:dLbl>
              <c:idx val="3"/>
              <c:layout>
                <c:manualLayout>
                  <c:x val="2.1621621621621599E-2"/>
                  <c:y val="-1.55295579252511E-3"/>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66-450B-9B9F-6FBA6CB58482}"/>
                </c:ext>
              </c:extLst>
            </c:dLbl>
            <c:dLbl>
              <c:idx val="8"/>
              <c:layout>
                <c:manualLayout>
                  <c:x val="-0.10037972017111091"/>
                  <c:y val="-2.11821123186401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66-450B-9B9F-6FBA6CB58482}"/>
                </c:ext>
              </c:extLst>
            </c:dLbl>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ysClr val="windowText" lastClr="000000"/>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'Manufacturing_Sub sector'!$A$2:$A$10</c:f>
              <c:strCache>
                <c:ptCount val="9"/>
                <c:pt idx="0">
                  <c:v>Manufacture of computer, electronic and optical products</c:v>
                </c:pt>
                <c:pt idx="1">
                  <c:v>Manufacture of food products</c:v>
                </c:pt>
                <c:pt idx="2">
                  <c:v>Manufacture of wood and of products of wood and cork, except furniture;
manufacture of articles of straw and plaiting materials</c:v>
                </c:pt>
                <c:pt idx="3">
                  <c:v>Manufacture of other transport equipment</c:v>
                </c:pt>
                <c:pt idx="4">
                  <c:v>Manufacture of electrical equipment</c:v>
                </c:pt>
                <c:pt idx="5">
                  <c:v>Manufacture of textiles</c:v>
                </c:pt>
                <c:pt idx="6">
                  <c:v>Manufacture of basic metals</c:v>
                </c:pt>
                <c:pt idx="7">
                  <c:v>Manufacture of pharmaceuticals, medicinal chemical and botanical products</c:v>
                </c:pt>
                <c:pt idx="8">
                  <c:v>Manufacture of coke and refined petroleum products</c:v>
                </c:pt>
              </c:strCache>
            </c:strRef>
          </c:cat>
          <c:val>
            <c:numRef>
              <c:f>'Manufacturing_Sub sector'!$B$2:$B$10</c:f>
              <c:numCache>
                <c:formatCode>0.0</c:formatCode>
                <c:ptCount val="9"/>
                <c:pt idx="0">
                  <c:v>59.955614514845109</c:v>
                </c:pt>
                <c:pt idx="1">
                  <c:v>67.00144413536826</c:v>
                </c:pt>
                <c:pt idx="2">
                  <c:v>61.80463068937965</c:v>
                </c:pt>
                <c:pt idx="3">
                  <c:v>66.219541971966265</c:v>
                </c:pt>
                <c:pt idx="4">
                  <c:v>70.984849502791718</c:v>
                </c:pt>
                <c:pt idx="5">
                  <c:v>96.286409992527226</c:v>
                </c:pt>
                <c:pt idx="6">
                  <c:v>68.190459039078533</c:v>
                </c:pt>
                <c:pt idx="7">
                  <c:v>123.66765268056628</c:v>
                </c:pt>
                <c:pt idx="8">
                  <c:v>176.65936620306556</c:v>
                </c:pt>
              </c:numCache>
            </c:numRef>
          </c:val>
          <c:extLst>
            <c:ext xmlns:c16="http://schemas.microsoft.com/office/drawing/2014/chart" uri="{C3380CC4-5D6E-409C-BE32-E72D297353CC}">
              <c16:uniqueId val="{00000001-5D66-450B-9B9F-6FBA6CB58482}"/>
            </c:ext>
          </c:extLst>
        </c:ser>
        <c:dLbls>
          <c:showLegendKey val="0"/>
          <c:showVal val="1"/>
          <c:showCatName val="0"/>
          <c:showSerName val="0"/>
          <c:showPercent val="0"/>
          <c:showBubbleSize val="0"/>
        </c:dLbls>
        <c:gapWidth val="30"/>
        <c:axId val="395679368"/>
        <c:axId val="395674664"/>
      </c:barChart>
      <c:catAx>
        <c:axId val="395679368"/>
        <c:scaling>
          <c:orientation val="minMax"/>
        </c:scaling>
        <c:delete val="0"/>
        <c:axPos val="l"/>
        <c:majorGridlines>
          <c:spPr>
            <a:ln w="9525" cap="flat" cmpd="sng" algn="ctr">
              <a:no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95674664"/>
        <c:crosses val="autoZero"/>
        <c:auto val="1"/>
        <c:lblAlgn val="ctr"/>
        <c:lblOffset val="100"/>
        <c:noMultiLvlLbl val="0"/>
      </c:catAx>
      <c:valAx>
        <c:axId val="395674664"/>
        <c:scaling>
          <c:orientation val="minMax"/>
        </c:scaling>
        <c:delete val="1"/>
        <c:axPos val="b"/>
        <c:numFmt formatCode="0.0" sourceLinked="1"/>
        <c:majorTickMark val="out"/>
        <c:minorTickMark val="none"/>
        <c:tickLblPos val="nextTo"/>
        <c:crossAx val="3956793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sz="10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9387387387387399"/>
          <c:y val="7.7647789626255296E-3"/>
        </c:manualLayout>
      </c:layout>
      <c:overlay val="0"/>
      <c:spPr>
        <a:noFill/>
        <a:ln>
          <a:noFill/>
        </a:ln>
        <a:effectLst/>
      </c:spPr>
      <c:txPr>
        <a:bodyPr rot="0" spcFirstLastPara="0" vertOverflow="ellipsis" vert="horz" wrap="square" anchor="ctr" anchorCtr="1"/>
        <a:lstStyle/>
        <a:p>
          <a:pPr>
            <a:defRPr lang="en-GB" sz="1400" b="1" i="0" u="none" strike="noStrike" kern="1200" spc="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autoTitleDeleted val="0"/>
    <c:plotArea>
      <c:layout/>
      <c:barChart>
        <c:barDir val="bar"/>
        <c:grouping val="clustered"/>
        <c:varyColors val="0"/>
        <c:ser>
          <c:idx val="0"/>
          <c:order val="0"/>
          <c:tx>
            <c:strRef>
              <c:f>'Manufacturing_Sub sector'!$C$1</c:f>
              <c:strCache>
                <c:ptCount val="1"/>
                <c:pt idx="0">
                  <c:v> Feb. 23 </c:v>
                </c:pt>
              </c:strCache>
            </c:strRef>
          </c:tx>
          <c:spPr>
            <a:solidFill>
              <a:srgbClr val="09BB9F"/>
            </a:solidFill>
            <a:ln>
              <a:noFill/>
            </a:ln>
            <a:effectLst/>
          </c:spPr>
          <c:invertIfNegative val="0"/>
          <c:dLbls>
            <c:dLbl>
              <c:idx val="3"/>
              <c:layout>
                <c:manualLayout>
                  <c:x val="2.7027027027026799E-3"/>
                  <c:y val="0"/>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6-4B9A-891F-ABF64516BA87}"/>
                </c:ext>
              </c:extLst>
            </c:dLbl>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chemeClr val="bg1"/>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'Manufacturing_Sub sector'!$A$2:$A$10</c:f>
              <c:strCache>
                <c:ptCount val="9"/>
                <c:pt idx="0">
                  <c:v>Manufacture of computer, electronic and optical products</c:v>
                </c:pt>
                <c:pt idx="1">
                  <c:v>Manufacture of food products</c:v>
                </c:pt>
                <c:pt idx="2">
                  <c:v>Manufacture of wood and of products of wood and cork, except furniture;
manufacture of articles of straw and plaiting materials</c:v>
                </c:pt>
                <c:pt idx="3">
                  <c:v>Manufacture of other transport equipment</c:v>
                </c:pt>
                <c:pt idx="4">
                  <c:v>Manufacture of electrical equipment</c:v>
                </c:pt>
                <c:pt idx="5">
                  <c:v>Manufacture of textiles</c:v>
                </c:pt>
                <c:pt idx="6">
                  <c:v>Manufacture of basic metals</c:v>
                </c:pt>
                <c:pt idx="7">
                  <c:v>Manufacture of pharmaceuticals, medicinal chemical and botanical products</c:v>
                </c:pt>
                <c:pt idx="8">
                  <c:v>Manufacture of coke and refined petroleum products</c:v>
                </c:pt>
              </c:strCache>
            </c:strRef>
          </c:cat>
          <c:val>
            <c:numRef>
              <c:f>'Manufacturing_Sub sector'!$C$2:$C$10</c:f>
              <c:numCache>
                <c:formatCode>0.0</c:formatCode>
                <c:ptCount val="9"/>
                <c:pt idx="0">
                  <c:v>60.540927929174757</c:v>
                </c:pt>
                <c:pt idx="1">
                  <c:v>60.857322742421218</c:v>
                </c:pt>
                <c:pt idx="2">
                  <c:v>65.414909396265415</c:v>
                </c:pt>
                <c:pt idx="3">
                  <c:v>66.20899558813359</c:v>
                </c:pt>
                <c:pt idx="4">
                  <c:v>70.984849502791718</c:v>
                </c:pt>
                <c:pt idx="5">
                  <c:v>78.356859127642025</c:v>
                </c:pt>
                <c:pt idx="6">
                  <c:v>87.322945892056879</c:v>
                </c:pt>
                <c:pt idx="7">
                  <c:v>108.69980175385786</c:v>
                </c:pt>
                <c:pt idx="8">
                  <c:v>158.01137785113585</c:v>
                </c:pt>
              </c:numCache>
            </c:numRef>
          </c:val>
          <c:extLst>
            <c:ext xmlns:c16="http://schemas.microsoft.com/office/drawing/2014/chart" uri="{C3380CC4-5D6E-409C-BE32-E72D297353CC}">
              <c16:uniqueId val="{00000001-BB26-4B9A-891F-ABF64516BA87}"/>
            </c:ext>
          </c:extLst>
        </c:ser>
        <c:dLbls>
          <c:showLegendKey val="0"/>
          <c:showVal val="1"/>
          <c:showCatName val="0"/>
          <c:showSerName val="0"/>
          <c:showPercent val="0"/>
          <c:showBubbleSize val="0"/>
        </c:dLbls>
        <c:gapWidth val="30"/>
        <c:axId val="395671920"/>
        <c:axId val="395676232"/>
      </c:barChart>
      <c:catAx>
        <c:axId val="395671920"/>
        <c:scaling>
          <c:orientation val="minMax"/>
        </c:scaling>
        <c:delete val="1"/>
        <c:axPos val="l"/>
        <c:majorGridlines>
          <c:spPr>
            <a:ln w="9525" cap="flat" cmpd="sng" algn="ctr">
              <a:noFill/>
              <a:round/>
            </a:ln>
            <a:effectLst/>
          </c:spPr>
        </c:majorGridlines>
        <c:numFmt formatCode="General" sourceLinked="0"/>
        <c:majorTickMark val="none"/>
        <c:minorTickMark val="none"/>
        <c:tickLblPos val="nextTo"/>
        <c:crossAx val="395676232"/>
        <c:crosses val="autoZero"/>
        <c:auto val="1"/>
        <c:lblAlgn val="ctr"/>
        <c:lblOffset val="100"/>
        <c:noMultiLvlLbl val="0"/>
      </c:catAx>
      <c:valAx>
        <c:axId val="395676232"/>
        <c:scaling>
          <c:orientation val="minMax"/>
        </c:scaling>
        <c:delete val="1"/>
        <c:axPos val="b"/>
        <c:numFmt formatCode="0.0" sourceLinked="1"/>
        <c:majorTickMark val="out"/>
        <c:minorTickMark val="none"/>
        <c:tickLblPos val="nextTo"/>
        <c:crossAx val="395671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sz="10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'Mining&amp;Quarrying'!$B$1</c:f>
              <c:strCache>
                <c:ptCount val="1"/>
                <c:pt idx="0">
                  <c:v>Jan-2023</c:v>
                </c:pt>
              </c:strCache>
            </c:strRef>
          </c:tx>
          <c:spPr>
            <a:solidFill>
              <a:srgbClr val="FFCA7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GB" sz="16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'Mining&amp;Quarrying'!$A$2:$A$6</c:f>
              <c:strCache>
                <c:ptCount val="5"/>
                <c:pt idx="0">
                  <c:v>Mining support service activities</c:v>
                </c:pt>
                <c:pt idx="1">
                  <c:v>Mining of metal ores</c:v>
                </c:pt>
                <c:pt idx="2">
                  <c:v>Other mining and quarrying</c:v>
                </c:pt>
                <c:pt idx="3">
                  <c:v>Extraction of Crude and natural gas</c:v>
                </c:pt>
                <c:pt idx="4">
                  <c:v>Mining less crude oil</c:v>
                </c:pt>
              </c:strCache>
            </c:strRef>
          </c:cat>
          <c:val>
            <c:numRef>
              <c:f>'Mining&amp;Quarrying'!$B$2:$B$6</c:f>
              <c:numCache>
                <c:formatCode>_-* #,##0.0_-;\-* #,##0.0_-;_-* "-"??_-;_-@_-</c:formatCode>
                <c:ptCount val="5"/>
                <c:pt idx="0">
                  <c:v>44.9</c:v>
                </c:pt>
                <c:pt idx="1">
                  <c:v>71.8</c:v>
                </c:pt>
                <c:pt idx="2">
                  <c:v>83.6</c:v>
                </c:pt>
                <c:pt idx="3">
                  <c:v>59.6</c:v>
                </c:pt>
                <c:pt idx="4">
                  <c:v>68.3</c:v>
                </c:pt>
              </c:numCache>
            </c:numRef>
          </c:val>
          <c:extLst>
            <c:ext xmlns:c16="http://schemas.microsoft.com/office/drawing/2014/chart" uri="{C3380CC4-5D6E-409C-BE32-E72D297353CC}">
              <c16:uniqueId val="{00000000-D166-4CA5-96BF-9849DC36BC0E}"/>
            </c:ext>
          </c:extLst>
        </c:ser>
        <c:ser>
          <c:idx val="1"/>
          <c:order val="1"/>
          <c:tx>
            <c:strRef>
              <c:f>'Mining&amp;Quarrying'!$C$1</c:f>
              <c:strCache>
                <c:ptCount val="1"/>
                <c:pt idx="0">
                  <c:v>Feb-2023</c:v>
                </c:pt>
              </c:strCache>
            </c:strRef>
          </c:tx>
          <c:spPr>
            <a:solidFill>
              <a:srgbClr val="09BB9F"/>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GB" sz="16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'Mining&amp;Quarrying'!$A$2:$A$6</c:f>
              <c:strCache>
                <c:ptCount val="5"/>
                <c:pt idx="0">
                  <c:v>Mining support service activities</c:v>
                </c:pt>
                <c:pt idx="1">
                  <c:v>Mining of metal ores</c:v>
                </c:pt>
                <c:pt idx="2">
                  <c:v>Other mining and quarrying</c:v>
                </c:pt>
                <c:pt idx="3">
                  <c:v>Extraction of Crude and natural gas</c:v>
                </c:pt>
                <c:pt idx="4">
                  <c:v>Mining less crude oil</c:v>
                </c:pt>
              </c:strCache>
            </c:strRef>
          </c:cat>
          <c:val>
            <c:numRef>
              <c:f>'Mining&amp;Quarrying'!$C$2:$C$6</c:f>
              <c:numCache>
                <c:formatCode>_-* #,##0.0_-;\-* #,##0.0_-;_-* "-"??_-;_-@_-</c:formatCode>
                <c:ptCount val="5"/>
                <c:pt idx="0">
                  <c:v>52</c:v>
                </c:pt>
                <c:pt idx="1">
                  <c:v>70</c:v>
                </c:pt>
                <c:pt idx="2">
                  <c:v>84.9</c:v>
                </c:pt>
                <c:pt idx="3">
                  <c:v>44.1</c:v>
                </c:pt>
                <c:pt idx="4">
                  <c:v>67.14</c:v>
                </c:pt>
              </c:numCache>
            </c:numRef>
          </c:val>
          <c:extLst>
            <c:ext xmlns:c16="http://schemas.microsoft.com/office/drawing/2014/chart" uri="{C3380CC4-5D6E-409C-BE32-E72D297353CC}">
              <c16:uniqueId val="{00000001-D166-4CA5-96BF-9849DC36BC0E}"/>
            </c:ext>
          </c:extLst>
        </c:ser>
        <c:dLbls>
          <c:showLegendKey val="0"/>
          <c:showVal val="1"/>
          <c:showCatName val="0"/>
          <c:showSerName val="0"/>
          <c:showPercent val="0"/>
          <c:showBubbleSize val="0"/>
        </c:dLbls>
        <c:gapWidth val="30"/>
        <c:overlap val="-3"/>
        <c:axId val="395680152"/>
        <c:axId val="395676624"/>
      </c:barChart>
      <c:catAx>
        <c:axId val="3956801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GB" sz="16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95676624"/>
        <c:crosses val="autoZero"/>
        <c:auto val="1"/>
        <c:lblAlgn val="ctr"/>
        <c:lblOffset val="100"/>
        <c:noMultiLvlLbl val="0"/>
      </c:catAx>
      <c:valAx>
        <c:axId val="395676624"/>
        <c:scaling>
          <c:orientation val="minMax"/>
        </c:scaling>
        <c:delete val="0"/>
        <c:axPos val="l"/>
        <c:title>
          <c:tx>
            <c:rich>
              <a:bodyPr rot="-5400000" spcFirstLastPara="1" vertOverflow="ellipsis" vert="horz" wrap="square" anchor="ctr" anchorCtr="1"/>
              <a:lstStyle/>
              <a:p>
                <a:pPr>
                  <a:defRPr lang="en-GB" sz="10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r>
                  <a:rPr lang="en-GB"/>
                  <a:t>Percent</a:t>
                </a:r>
              </a:p>
            </c:rich>
          </c:tx>
          <c:overlay val="0"/>
          <c:spPr>
            <a:noFill/>
            <a:ln>
              <a:noFill/>
            </a:ln>
            <a:effectLst/>
          </c:spPr>
          <c:txPr>
            <a:bodyPr rot="-5400000" spcFirstLastPara="1" vertOverflow="ellipsis" vert="horz" wrap="square" anchor="ctr" anchorCtr="1"/>
            <a:lstStyle/>
            <a:p>
              <a:pPr>
                <a:defRPr lang="en-GB" sz="10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numFmt formatCode="_-* #,##0.0_-;\-* #,##0.0_-;_-* &quot;-&quot;??_-;_-@_-" sourceLinked="1"/>
        <c:majorTickMark val="none"/>
        <c:minorTickMark val="none"/>
        <c:tickLblPos val="nextTo"/>
        <c:spPr>
          <a:noFill/>
          <a:ln>
            <a:noFill/>
          </a:ln>
          <a:effectLst/>
        </c:spPr>
        <c:txPr>
          <a:bodyPr rot="-60000000" spcFirstLastPara="0"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95680152"/>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en-GB" sz="16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egendEntry>
        <c:idx val="1"/>
        <c:txPr>
          <a:bodyPr rot="0" spcFirstLastPara="0" vertOverflow="ellipsis" vert="horz" wrap="square" anchor="ctr" anchorCtr="1"/>
          <a:lstStyle/>
          <a:p>
            <a:pPr>
              <a:defRPr lang="en-GB" sz="16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ayout>
        <c:manualLayout>
          <c:xMode val="edge"/>
          <c:yMode val="edge"/>
          <c:x val="0.70305192231470504"/>
          <c:y val="1.60363490578645E-2"/>
          <c:w val="0.25929449068569199"/>
          <c:h val="4.47681411198717E-2"/>
        </c:manualLayout>
      </c:layout>
      <c:overlay val="0"/>
      <c:spPr>
        <a:noFill/>
        <a:ln>
          <a:noFill/>
        </a:ln>
        <a:effectLst/>
      </c:spPr>
      <c:txPr>
        <a:bodyPr rot="0" spcFirstLastPara="0" vertOverflow="ellipsis" vert="horz" wrap="square" anchor="ctr" anchorCtr="1"/>
        <a:lstStyle/>
        <a:p>
          <a:pPr>
            <a:defRPr lang="en-GB" sz="16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GB"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DED21-0DCD-4009-8AE1-59EA3BCF9632}" type="datetimeFigureOut">
              <a:rPr lang="en-GB" smtClean="0"/>
              <a:t>22/03/2023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17739-9974-4E61-81FE-324C3C455E03}" type="slidenum">
              <a:rPr lang="en-GB" smtClean="0"/>
              <a:t>‹#›</a:t>
            </a:fld>
            <a:endParaRPr lang="en-GB"/>
          </a:p>
        </p:txBody>
      </p:sp>
    </p:spTree>
    <p:extLst>
      <p:ext uri="{BB962C8B-B14F-4D97-AF65-F5344CB8AC3E}">
        <p14:creationId xmlns:p14="http://schemas.microsoft.com/office/powerpoint/2010/main" val="91979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A56D9C-9D5A-48EB-BAED-232D06BA5B5A}" type="slidenum">
              <a:rPr lang="en-US" smtClean="0"/>
              <a:t>1</a:t>
            </a:fld>
            <a:endParaRPr lang="en-US"/>
          </a:p>
        </p:txBody>
      </p:sp>
    </p:spTree>
    <p:extLst>
      <p:ext uri="{BB962C8B-B14F-4D97-AF65-F5344CB8AC3E}">
        <p14:creationId xmlns:p14="http://schemas.microsoft.com/office/powerpoint/2010/main" val="307942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A56D9C-9D5A-48EB-BAED-232D06BA5B5A}" type="slidenum">
              <a:rPr lang="en-US" smtClean="0"/>
              <a:t>2</a:t>
            </a:fld>
            <a:endParaRPr lang="en-US"/>
          </a:p>
        </p:txBody>
      </p:sp>
    </p:spTree>
    <p:extLst>
      <p:ext uri="{BB962C8B-B14F-4D97-AF65-F5344CB8AC3E}">
        <p14:creationId xmlns:p14="http://schemas.microsoft.com/office/powerpoint/2010/main" val="193381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The difference between year producer inflation for September 2021 and September 2022 was 5.9 percentage points and the monthly difference between August 2022 and September 2022 was also 5.8 percentage points</a:t>
            </a:r>
          </a:p>
        </p:txBody>
      </p:sp>
      <p:sp>
        <p:nvSpPr>
          <p:cNvPr id="4" name="Slide Number Placeholder 3"/>
          <p:cNvSpPr>
            <a:spLocks noGrp="1"/>
          </p:cNvSpPr>
          <p:nvPr>
            <p:ph type="sldNum" sz="quarter" idx="5"/>
          </p:nvPr>
        </p:nvSpPr>
        <p:spPr/>
        <p:txBody>
          <a:bodyPr/>
          <a:lstStyle/>
          <a:p>
            <a:fld id="{B3A17739-9974-4E61-81FE-324C3C455E03}" type="slidenum">
              <a:rPr lang="en-GB" smtClean="0"/>
              <a:t>7</a:t>
            </a:fld>
            <a:endParaRPr lang="en-GB"/>
          </a:p>
        </p:txBody>
      </p:sp>
    </p:spTree>
    <p:extLst>
      <p:ext uri="{BB962C8B-B14F-4D97-AF65-F5344CB8AC3E}">
        <p14:creationId xmlns:p14="http://schemas.microsoft.com/office/powerpoint/2010/main" val="274834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3A17739-9974-4E61-81FE-324C3C455E03}" type="slidenum">
              <a:rPr lang="en-GB" smtClean="0"/>
              <a:t>10</a:t>
            </a:fld>
            <a:endParaRPr lang="en-GB"/>
          </a:p>
        </p:txBody>
      </p:sp>
    </p:spTree>
    <p:extLst>
      <p:ext uri="{BB962C8B-B14F-4D97-AF65-F5344CB8AC3E}">
        <p14:creationId xmlns:p14="http://schemas.microsoft.com/office/powerpoint/2010/main" val="246108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3A17739-9974-4E61-81FE-324C3C455E03}" type="slidenum">
              <a:rPr lang="en-GB" smtClean="0"/>
              <a:t>13</a:t>
            </a:fld>
            <a:endParaRPr lang="en-GB"/>
          </a:p>
        </p:txBody>
      </p:sp>
    </p:spTree>
    <p:extLst>
      <p:ext uri="{BB962C8B-B14F-4D97-AF65-F5344CB8AC3E}">
        <p14:creationId xmlns:p14="http://schemas.microsoft.com/office/powerpoint/2010/main" val="401672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3A17739-9974-4E61-81FE-324C3C455E03}" type="slidenum">
              <a:rPr lang="en-GB" smtClean="0"/>
              <a:t>14</a:t>
            </a:fld>
            <a:endParaRPr lang="en-GB"/>
          </a:p>
        </p:txBody>
      </p:sp>
    </p:spTree>
    <p:extLst>
      <p:ext uri="{BB962C8B-B14F-4D97-AF65-F5344CB8AC3E}">
        <p14:creationId xmlns:p14="http://schemas.microsoft.com/office/powerpoint/2010/main" val="322141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423521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3891316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6265" y="1122363"/>
            <a:ext cx="631639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86265" y="3602038"/>
            <a:ext cx="6316393"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62A39F5-0189-4317-B4ED-1C146A5F0D64}" type="datetime1">
              <a:rPr lang="en-GB" smtClean="0">
                <a:solidFill>
                  <a:prstClr val="black">
                    <a:tint val="75000"/>
                  </a:prstClr>
                </a:solidFill>
              </a:rPr>
              <a:t>22/03/2023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6" name="Slide Number Placeholder 5"/>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71ADF6F-126D-42BF-B493-D0BB08E41108}" type="datetime1">
              <a:rPr lang="en-GB" smtClean="0">
                <a:solidFill>
                  <a:prstClr val="black">
                    <a:tint val="75000"/>
                  </a:prstClr>
                </a:solidFill>
              </a:rPr>
              <a:t>22/03/2023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6" name="Slide Number Placeholder 5"/>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C2FB27B-4D99-4CCA-97D0-1D060CBC7E55}" type="datetime1">
              <a:rPr lang="en-GB" smtClean="0">
                <a:solidFill>
                  <a:prstClr val="black">
                    <a:tint val="75000"/>
                  </a:prstClr>
                </a:solidFill>
              </a:rPr>
              <a:t>22/03/2023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6" name="Slide Number Placeholder 5"/>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4149" y="2953581"/>
            <a:ext cx="7903702" cy="1325563"/>
          </a:xfrm>
        </p:spPr>
        <p:txBody>
          <a:bodyPr/>
          <a:lstStyle>
            <a:lvl1pPr>
              <a:defRPr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61B92A4-34FF-4EC6-BF4D-457B9A4F9B44}" type="datetime1">
              <a:rPr lang="en-GB" smtClean="0">
                <a:solidFill>
                  <a:prstClr val="black">
                    <a:tint val="75000"/>
                  </a:prstClr>
                </a:solidFill>
              </a:rPr>
              <a:t>22/03/2023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5" name="Slide Number Placeholder 4"/>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F998ECD-BDCD-4E4B-B5A7-70AAB13FF0A5}" type="datetime1">
              <a:rPr lang="en-GB" smtClean="0">
                <a:solidFill>
                  <a:prstClr val="black">
                    <a:tint val="75000"/>
                  </a:prstClr>
                </a:solidFill>
              </a:rPr>
              <a:t>22/03/2023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6" name="Slide Number Placeholder 5"/>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C1C4DD3-906D-4AD7-B9FF-A8E35338C70F}" type="datetime1">
              <a:rPr lang="en-GB" smtClean="0">
                <a:solidFill>
                  <a:prstClr val="black">
                    <a:tint val="75000"/>
                  </a:prstClr>
                </a:solidFill>
              </a:rPr>
              <a:t>22/03/2023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6" name="Slide Number Placeholder 5"/>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443A8DA9-49F5-4AAD-B298-F098FE5CBFC8}" type="datetime1">
              <a:rPr lang="en-GB" smtClean="0">
                <a:solidFill>
                  <a:prstClr val="black">
                    <a:tint val="75000"/>
                  </a:prstClr>
                </a:solidFill>
              </a:rPr>
              <a:t>22/03/2023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7" name="Slide Number Placeholder 6"/>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0576DDC-A7B5-4C00-BFE4-1D28AA18D605}" type="datetime1">
              <a:rPr lang="en-GB" smtClean="0">
                <a:solidFill>
                  <a:prstClr val="black">
                    <a:tint val="75000"/>
                  </a:prstClr>
                </a:solidFill>
              </a:rPr>
              <a:t>22/03/2023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9" name="Slide Number Placeholder 8"/>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AC3B5A0-66CF-4721-B266-C37654CF5E30}" type="datetime1">
              <a:rPr lang="en-GB" smtClean="0">
                <a:solidFill>
                  <a:prstClr val="black">
                    <a:tint val="75000"/>
                  </a:prstClr>
                </a:solidFill>
              </a:rPr>
              <a:t>22/03/2023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5" name="Slide Number Placeholder 4"/>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2F7290F-F619-4E5A-AB60-242CE690175A}" type="datetime1">
              <a:rPr lang="en-GB" smtClean="0">
                <a:solidFill>
                  <a:prstClr val="black">
                    <a:tint val="75000"/>
                  </a:prstClr>
                </a:solidFill>
              </a:rPr>
              <a:t>22/03/2023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4" name="Slide Number Placeholder 3"/>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3274984-A65A-47BF-8831-616CBF63AA2E}" type="datetime1">
              <a:rPr lang="en-GB" smtClean="0">
                <a:solidFill>
                  <a:prstClr val="black">
                    <a:tint val="75000"/>
                  </a:prstClr>
                </a:solidFill>
              </a:rPr>
              <a:t>22/03/2023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7" name="Slide Number Placeholder 6"/>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B6ACAE5-AD1C-4835-9773-BBF6707C7663}" type="datetime1">
              <a:rPr lang="en-GB" smtClean="0">
                <a:solidFill>
                  <a:prstClr val="black">
                    <a:tint val="75000"/>
                  </a:prstClr>
                </a:solidFill>
              </a:rPr>
              <a:t>22/03/2023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7" name="Slide Number Placeholder 6"/>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580563" y="6396038"/>
            <a:ext cx="2262187"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fld id="{35D1AC1F-6027-449A-AE5A-32CA69C56085}" type="datetime1">
              <a:rPr lang="en-GB" smtClean="0">
                <a:solidFill>
                  <a:prstClr val="black">
                    <a:tint val="75000"/>
                  </a:prstClr>
                </a:solidFill>
              </a:rPr>
              <a:t>22/03/2023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r>
              <a:rPr lang="en-GB">
                <a:solidFill>
                  <a:prstClr val="black">
                    <a:tint val="75000"/>
                  </a:prstClr>
                </a:solidFill>
              </a:rPr>
              <a:t>December 22, 2021</a:t>
            </a:r>
          </a:p>
        </p:txBody>
      </p:sp>
      <p:sp>
        <p:nvSpPr>
          <p:cNvPr id="6" name="Slide Number Placeholder 5"/>
          <p:cNvSpPr>
            <a:spLocks noGrp="1"/>
          </p:cNvSpPr>
          <p:nvPr>
            <p:ph type="sldNum" sz="quarter" idx="4"/>
          </p:nvPr>
        </p:nvSpPr>
        <p:spPr>
          <a:xfrm>
            <a:off x="11395075" y="6399213"/>
            <a:ext cx="6905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rtl="0" eaLnBrk="1" fontAlgn="base" hangingPunct="1">
        <a:lnSpc>
          <a:spcPct val="90000"/>
        </a:lnSpc>
        <a:spcBef>
          <a:spcPct val="0"/>
        </a:spcBef>
        <a:spcAft>
          <a:spcPct val="0"/>
        </a:spcAft>
        <a:defRPr sz="44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5.png"/><Relationship Id="rId7"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2265" y="1596496"/>
            <a:ext cx="4385993" cy="660401"/>
          </a:xfrm>
        </p:spPr>
        <p:txBody>
          <a:bodyPr/>
          <a:lstStyle/>
          <a:p>
            <a:r>
              <a:rPr lang="en-US" sz="3600">
                <a:solidFill>
                  <a:srgbClr val="000000"/>
                </a:solidFill>
                <a:latin typeface="Century Gothic" panose="020B0502020202020204" charset="0"/>
                <a:cs typeface="Century Gothic" panose="020B0502020202020204" charset="0"/>
              </a:rPr>
              <a:t>PRESS RELEASE</a:t>
            </a:r>
            <a:endParaRPr lang="en-US" sz="3600">
              <a:latin typeface="Century Gothic" panose="020B0502020202020204" charset="0"/>
              <a:cs typeface="Century Gothic" panose="020B0502020202020204" charset="0"/>
            </a:endParaRPr>
          </a:p>
        </p:txBody>
      </p:sp>
      <p:pic>
        <p:nvPicPr>
          <p:cNvPr id="6" name="Picture 5" descr="Logo&#10;&#10;Description automatically generated"/>
          <p:cNvPicPr>
            <a:picLocks noChangeAspect="1"/>
          </p:cNvPicPr>
          <p:nvPr/>
        </p:nvPicPr>
        <p:blipFill>
          <a:blip r:embed="rId3"/>
          <a:stretch>
            <a:fillRect/>
          </a:stretch>
        </p:blipFill>
        <p:spPr>
          <a:xfrm>
            <a:off x="9587392" y="2080874"/>
            <a:ext cx="1396105" cy="1329043"/>
          </a:xfrm>
          <a:prstGeom prst="rect">
            <a:avLst/>
          </a:prstGeom>
        </p:spPr>
      </p:pic>
      <p:sp>
        <p:nvSpPr>
          <p:cNvPr id="5" name="Subtitle 4"/>
          <p:cNvSpPr>
            <a:spLocks noGrp="1"/>
          </p:cNvSpPr>
          <p:nvPr>
            <p:ph type="subTitle" idx="1"/>
          </p:nvPr>
        </p:nvSpPr>
        <p:spPr>
          <a:xfrm>
            <a:off x="835465" y="2653771"/>
            <a:ext cx="6570391" cy="1825095"/>
          </a:xfrm>
        </p:spPr>
        <p:txBody>
          <a:bodyPr/>
          <a:lstStyle/>
          <a:p>
            <a:r>
              <a:rPr lang="en-US" sz="4400" b="1" dirty="0">
                <a:solidFill>
                  <a:srgbClr val="002060"/>
                </a:solidFill>
                <a:latin typeface="Raleway"/>
              </a:rPr>
              <a:t>GHANA PRODUCER PRICE INDEX AND INFLATION </a:t>
            </a:r>
          </a:p>
          <a:p>
            <a:r>
              <a:rPr lang="en-US" sz="4400" b="1" dirty="0">
                <a:solidFill>
                  <a:srgbClr val="002060"/>
                </a:solidFill>
                <a:latin typeface="Raleway"/>
              </a:rPr>
              <a:t>FEBRUARY </a:t>
            </a:r>
            <a:r>
              <a:rPr lang="en-US" sz="5000" b="1" dirty="0">
                <a:solidFill>
                  <a:srgbClr val="002060"/>
                </a:solidFill>
                <a:latin typeface="Raleway"/>
              </a:rPr>
              <a:t>2023</a:t>
            </a:r>
            <a:r>
              <a:rPr lang="en-US" sz="4400" b="1" dirty="0">
                <a:solidFill>
                  <a:srgbClr val="002060"/>
                </a:solidFill>
                <a:latin typeface="Raleway"/>
              </a:rPr>
              <a:t> </a:t>
            </a:r>
            <a:endParaRPr lang="en-US" sz="4400" b="1" dirty="0">
              <a:solidFill>
                <a:srgbClr val="002060"/>
              </a:solidFill>
            </a:endParaRPr>
          </a:p>
        </p:txBody>
      </p:sp>
      <p:sp>
        <p:nvSpPr>
          <p:cNvPr id="10" name="Title 1"/>
          <p:cNvSpPr txBox="1"/>
          <p:nvPr/>
        </p:nvSpPr>
        <p:spPr bwMode="auto">
          <a:xfrm>
            <a:off x="3993532" y="5541961"/>
            <a:ext cx="3378459" cy="50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rtl="0" eaLnBrk="1" fontAlgn="base" hangingPunct="1">
              <a:lnSpc>
                <a:spcPct val="90000"/>
              </a:lnSpc>
              <a:spcBef>
                <a:spcPct val="0"/>
              </a:spcBef>
              <a:spcAft>
                <a:spcPct val="0"/>
              </a:spcAft>
              <a:defRPr sz="60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9pPr>
          </a:lstStyle>
          <a:p>
            <a:r>
              <a:rPr lang="en-US" sz="2400" dirty="0">
                <a:solidFill>
                  <a:srgbClr val="000000"/>
                </a:solidFill>
                <a:latin typeface="Trebuchet MS" panose="020B0603020202020204" pitchFamily="34" charset="0"/>
                <a:cs typeface="Trebuchet MS" panose="020B0603020202020204" pitchFamily="34" charset="0"/>
              </a:rPr>
              <a:t>22</a:t>
            </a:r>
            <a:r>
              <a:rPr lang="en-US" sz="2400" baseline="30000" dirty="0">
                <a:solidFill>
                  <a:srgbClr val="000000"/>
                </a:solidFill>
                <a:latin typeface="Trebuchet MS" panose="020B0603020202020204" pitchFamily="34" charset="0"/>
                <a:cs typeface="Trebuchet MS" panose="020B0603020202020204" pitchFamily="34" charset="0"/>
              </a:rPr>
              <a:t>ND</a:t>
            </a:r>
            <a:r>
              <a:rPr lang="en-US" sz="2400" dirty="0">
                <a:solidFill>
                  <a:srgbClr val="000000"/>
                </a:solidFill>
                <a:latin typeface="Trebuchet MS" panose="020B0603020202020204" pitchFamily="34" charset="0"/>
                <a:cs typeface="Trebuchet MS" panose="020B0603020202020204" pitchFamily="34" charset="0"/>
              </a:rPr>
              <a:t> </a:t>
            </a:r>
            <a:r>
              <a:rPr lang="en-GB" sz="2400" dirty="0">
                <a:solidFill>
                  <a:srgbClr val="000000"/>
                </a:solidFill>
                <a:latin typeface="Trebuchet MS" panose="020B0603020202020204" pitchFamily="34" charset="0"/>
                <a:cs typeface="Trebuchet MS" panose="020B0603020202020204" pitchFamily="34" charset="0"/>
              </a:rPr>
              <a:t>MARCH </a:t>
            </a:r>
            <a:r>
              <a:rPr lang="en-US" sz="2400" dirty="0">
                <a:solidFill>
                  <a:srgbClr val="000000"/>
                </a:solidFill>
                <a:latin typeface="Trebuchet MS" panose="020B0603020202020204" pitchFamily="34" charset="0"/>
                <a:cs typeface="Trebuchet MS" panose="020B0603020202020204" pitchFamily="34" charset="0"/>
              </a:rPr>
              <a:t>2023</a:t>
            </a:r>
            <a:endParaRPr lang="en-US" sz="2400" dirty="0">
              <a:latin typeface="Trebuchet MS" panose="020B0603020202020204" pitchFamily="34" charset="0"/>
              <a:cs typeface="Trebuchet MS" panose="020B0603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475" y="0"/>
            <a:ext cx="10515600" cy="566420"/>
          </a:xfrm>
        </p:spPr>
        <p:txBody>
          <a:bodyPr/>
          <a:lstStyle/>
          <a:p>
            <a:pPr algn="ctr"/>
            <a:r>
              <a:rPr lang="en-US" sz="2800" b="1" dirty="0">
                <a:solidFill>
                  <a:srgbClr val="382873"/>
                </a:solidFill>
                <a:latin typeface="Trebuchet MS" panose="020B0603020202020204" pitchFamily="34" charset="0"/>
                <a:ea typeface="Cambria" panose="02040503050406030204"/>
                <a:cs typeface="Trebuchet MS" panose="020B0603020202020204" pitchFamily="34" charset="0"/>
              </a:rPr>
              <a:t>Change in Sub-Sector Producer Inflation Jan. Vs. Feb. 2023</a:t>
            </a:r>
          </a:p>
        </p:txBody>
      </p:sp>
      <p:sp>
        <p:nvSpPr>
          <p:cNvPr id="3" name="Date Placeholder 2"/>
          <p:cNvSpPr>
            <a:spLocks noGrp="1"/>
          </p:cNvSpPr>
          <p:nvPr>
            <p:ph type="dt" sz="half" idx="10"/>
          </p:nvPr>
        </p:nvSpPr>
        <p:spPr/>
        <p:txBody>
          <a:bodyPr/>
          <a:lstStyle/>
          <a:p>
            <a:r>
              <a:rPr lang="en-GB" dirty="0">
                <a:solidFill>
                  <a:prstClr val="black">
                    <a:tint val="75000"/>
                  </a:prstClr>
                </a:solidFill>
              </a:rPr>
              <a:t>22/03/2023</a:t>
            </a:r>
          </a:p>
        </p:txBody>
      </p:sp>
      <p:sp>
        <p:nvSpPr>
          <p:cNvPr id="4" name="Slide Number Placeholder 3"/>
          <p:cNvSpPr>
            <a:spLocks noGrp="1"/>
          </p:cNvSpPr>
          <p:nvPr>
            <p:ph type="sldNum" sz="quarter" idx="12"/>
          </p:nvPr>
        </p:nvSpPr>
        <p:spPr/>
        <p:txBody>
          <a:bodyPr/>
          <a:lstStyle/>
          <a:p>
            <a:fld id="{E40CBD55-98D6-482A-A5E1-882E8908E56A}" type="slidenum">
              <a:rPr lang="en-GB" sz="2000" dirty="0" smtClean="0">
                <a:latin typeface="Raleway"/>
              </a:rPr>
              <a:t>10</a:t>
            </a:fld>
            <a:endParaRPr lang="en-GB" sz="2000">
              <a:latin typeface="Raleway"/>
            </a:endParaRPr>
          </a:p>
        </p:txBody>
      </p:sp>
      <p:graphicFrame>
        <p:nvGraphicFramePr>
          <p:cNvPr id="7" name="Content Placeholder 6">
            <a:extLst>
              <a:ext uri="{FF2B5EF4-FFF2-40B4-BE49-F238E27FC236}">
                <a16:creationId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1721337620"/>
              </p:ext>
            </p:extLst>
          </p:nvPr>
        </p:nvGraphicFramePr>
        <p:xfrm>
          <a:off x="457200" y="665923"/>
          <a:ext cx="11385550" cy="52776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97230"/>
          </a:xfrm>
        </p:spPr>
        <p:txBody>
          <a:bodyPr/>
          <a:lstStyle/>
          <a:p>
            <a:pPr algn="ctr"/>
            <a:r>
              <a:rPr lang="en-US" sz="2800" b="1" dirty="0">
                <a:solidFill>
                  <a:srgbClr val="382873"/>
                </a:solidFill>
                <a:latin typeface="Century Gothic" panose="020B0502020202020204" pitchFamily="34" charset="0"/>
                <a:ea typeface="Cambria" panose="02040503050406030204"/>
              </a:rPr>
              <a:t>Manufacturing Sub-Sector </a:t>
            </a:r>
          </a:p>
        </p:txBody>
      </p:sp>
      <p:sp>
        <p:nvSpPr>
          <p:cNvPr id="3" name="Date Placeholder 2"/>
          <p:cNvSpPr>
            <a:spLocks noGrp="1"/>
          </p:cNvSpPr>
          <p:nvPr>
            <p:ph type="dt" sz="half" idx="10"/>
          </p:nvPr>
        </p:nvSpPr>
        <p:spPr/>
        <p:txBody>
          <a:bodyPr/>
          <a:lstStyle/>
          <a:p>
            <a:r>
              <a:rPr lang="en-GB" dirty="0">
                <a:solidFill>
                  <a:prstClr val="black">
                    <a:tint val="75000"/>
                  </a:prstClr>
                </a:solidFill>
              </a:rPr>
              <a:t>22/03/2023</a:t>
            </a:r>
          </a:p>
        </p:txBody>
      </p:sp>
      <p:sp>
        <p:nvSpPr>
          <p:cNvPr id="4" name="Slide Number Placeholder 3"/>
          <p:cNvSpPr>
            <a:spLocks noGrp="1"/>
          </p:cNvSpPr>
          <p:nvPr>
            <p:ph type="sldNum" sz="quarter" idx="12"/>
          </p:nvPr>
        </p:nvSpPr>
        <p:spPr/>
        <p:txBody>
          <a:bodyPr/>
          <a:lstStyle/>
          <a:p>
            <a:fld id="{E40CBD55-98D6-482A-A5E1-882E8908E56A}" type="slidenum">
              <a:rPr lang="en-GB" sz="2000" dirty="0" smtClean="0">
                <a:latin typeface="Raleway"/>
              </a:rPr>
              <a:t>11</a:t>
            </a:fld>
            <a:endParaRPr lang="en-GB" sz="2000">
              <a:latin typeface="Raleway"/>
              <a:cs typeface="Calibri" panose="020F0502020204030204"/>
            </a:endParaRPr>
          </a:p>
        </p:txBody>
      </p:sp>
      <p:graphicFrame>
        <p:nvGraphicFramePr>
          <p:cNvPr id="13" name="Chart 1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539924958"/>
              </p:ext>
            </p:extLst>
          </p:nvPr>
        </p:nvGraphicFramePr>
        <p:xfrm>
          <a:off x="7879404" y="797668"/>
          <a:ext cx="4075889" cy="5379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2717456143"/>
              </p:ext>
            </p:extLst>
          </p:nvPr>
        </p:nvGraphicFramePr>
        <p:xfrm>
          <a:off x="236707" y="681038"/>
          <a:ext cx="8132041" cy="54959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4214949873"/>
              </p:ext>
            </p:extLst>
          </p:nvPr>
        </p:nvGraphicFramePr>
        <p:xfrm>
          <a:off x="7663070" y="697230"/>
          <a:ext cx="4422568" cy="55843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6111" y="0"/>
            <a:ext cx="10498963" cy="762140"/>
          </a:xfrm>
        </p:spPr>
        <p:txBody>
          <a:bodyPr/>
          <a:lstStyle/>
          <a:p>
            <a:pPr algn="ctr"/>
            <a:r>
              <a:rPr lang="en-US" sz="2400" b="1" dirty="0">
                <a:solidFill>
                  <a:srgbClr val="382873"/>
                </a:solidFill>
                <a:latin typeface="Century Gothic" panose="020B0502020202020204" pitchFamily="34" charset="0"/>
                <a:ea typeface="Cambria" panose="02040503050406030204"/>
              </a:rPr>
              <a:t>Mining and Quarrying Sub-sector</a:t>
            </a:r>
          </a:p>
        </p:txBody>
      </p:sp>
      <p:sp>
        <p:nvSpPr>
          <p:cNvPr id="3" name="Date Placeholder 2"/>
          <p:cNvSpPr>
            <a:spLocks noGrp="1"/>
          </p:cNvSpPr>
          <p:nvPr>
            <p:ph type="dt" sz="half" idx="10"/>
          </p:nvPr>
        </p:nvSpPr>
        <p:spPr/>
        <p:txBody>
          <a:bodyPr/>
          <a:lstStyle/>
          <a:p>
            <a:r>
              <a:rPr lang="en-GB" dirty="0">
                <a:solidFill>
                  <a:prstClr val="black">
                    <a:tint val="75000"/>
                  </a:prstClr>
                </a:solidFill>
              </a:rPr>
              <a:t>22/03/2023</a:t>
            </a:r>
          </a:p>
        </p:txBody>
      </p:sp>
      <p:sp>
        <p:nvSpPr>
          <p:cNvPr id="5" name="Slide Number Placeholder 4"/>
          <p:cNvSpPr>
            <a:spLocks noGrp="1"/>
          </p:cNvSpPr>
          <p:nvPr>
            <p:ph type="sldNum" sz="quarter" idx="12"/>
          </p:nvPr>
        </p:nvSpPr>
        <p:spPr/>
        <p:txBody>
          <a:bodyPr/>
          <a:lstStyle/>
          <a:p>
            <a:fld id="{E40CBD55-98D6-482A-A5E1-882E8908E56A}" type="slidenum">
              <a:rPr lang="en-GB" sz="2000" dirty="0" smtClean="0">
                <a:latin typeface="Raleway"/>
              </a:rPr>
              <a:t>12</a:t>
            </a:fld>
            <a:endParaRPr lang="en-GB" sz="2000">
              <a:latin typeface="Raleway"/>
              <a:cs typeface="Calibri" panose="020F0502020204030204"/>
            </a:endParaRPr>
          </a:p>
        </p:txBody>
      </p:sp>
      <p:graphicFrame>
        <p:nvGraphicFramePr>
          <p:cNvPr id="7" name="Content Placeholder 6">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4072425434"/>
              </p:ext>
            </p:extLst>
          </p:nvPr>
        </p:nvGraphicFramePr>
        <p:xfrm>
          <a:off x="796925" y="765314"/>
          <a:ext cx="11288713" cy="54116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21360"/>
          </a:xfrm>
        </p:spPr>
        <p:txBody>
          <a:bodyPr/>
          <a:lstStyle/>
          <a:p>
            <a:pPr algn="ctr"/>
            <a:r>
              <a:rPr lang="en-US" sz="2800" b="1" dirty="0">
                <a:solidFill>
                  <a:srgbClr val="382873"/>
                </a:solidFill>
                <a:latin typeface="Raleway"/>
                <a:ea typeface="Cambria" panose="02040503050406030204"/>
              </a:rPr>
              <a:t>Construction Sub-Sector</a:t>
            </a:r>
          </a:p>
        </p:txBody>
      </p:sp>
      <p:sp>
        <p:nvSpPr>
          <p:cNvPr id="3" name="Date Placeholder 2"/>
          <p:cNvSpPr>
            <a:spLocks noGrp="1"/>
          </p:cNvSpPr>
          <p:nvPr>
            <p:ph type="dt" sz="half" idx="10"/>
          </p:nvPr>
        </p:nvSpPr>
        <p:spPr/>
        <p:txBody>
          <a:bodyPr/>
          <a:lstStyle/>
          <a:p>
            <a:r>
              <a:rPr lang="en-GB" dirty="0">
                <a:solidFill>
                  <a:prstClr val="black">
                    <a:tint val="75000"/>
                  </a:prstClr>
                </a:solidFill>
              </a:rPr>
              <a:t>22/03/2023</a:t>
            </a:r>
          </a:p>
        </p:txBody>
      </p:sp>
      <p:sp>
        <p:nvSpPr>
          <p:cNvPr id="5" name="Slide Number Placeholder 4"/>
          <p:cNvSpPr>
            <a:spLocks noGrp="1"/>
          </p:cNvSpPr>
          <p:nvPr>
            <p:ph type="sldNum" sz="quarter" idx="12"/>
          </p:nvPr>
        </p:nvSpPr>
        <p:spPr/>
        <p:txBody>
          <a:bodyPr/>
          <a:lstStyle/>
          <a:p>
            <a:fld id="{E40CBD55-98D6-482A-A5E1-882E8908E56A}" type="slidenum">
              <a:rPr lang="en-GB" smtClean="0">
                <a:solidFill>
                  <a:prstClr val="black">
                    <a:tint val="75000"/>
                  </a:prstClr>
                </a:solidFill>
              </a:rPr>
              <a:t>13</a:t>
            </a:fld>
            <a:endParaRPr lang="en-GB">
              <a:solidFill>
                <a:prstClr val="black">
                  <a:tint val="75000"/>
                </a:prstClr>
              </a:solidFill>
            </a:endParaRPr>
          </a:p>
        </p:txBody>
      </p:sp>
      <p:graphicFrame>
        <p:nvGraphicFramePr>
          <p:cNvPr id="7" name="Content Placeholder 6">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4291382536"/>
              </p:ext>
            </p:extLst>
          </p:nvPr>
        </p:nvGraphicFramePr>
        <p:xfrm>
          <a:off x="838199" y="721360"/>
          <a:ext cx="11148392" cy="545560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445"/>
            <a:ext cx="10515600" cy="687705"/>
          </a:xfrm>
        </p:spPr>
        <p:txBody>
          <a:bodyPr/>
          <a:lstStyle/>
          <a:p>
            <a:pPr algn="ctr"/>
            <a:r>
              <a:rPr lang="en-US" sz="3600" b="1" dirty="0">
                <a:solidFill>
                  <a:srgbClr val="382873"/>
                </a:solidFill>
                <a:latin typeface="Crimson Text" panose="02000503000000000000" pitchFamily="2" charset="0"/>
                <a:ea typeface="Cambria" panose="02040503050406030204" pitchFamily="18" charset="0"/>
              </a:rPr>
              <a:t>Services Sub-sector</a:t>
            </a:r>
          </a:p>
        </p:txBody>
      </p:sp>
      <p:sp>
        <p:nvSpPr>
          <p:cNvPr id="3" name="Date Placeholder 2"/>
          <p:cNvSpPr>
            <a:spLocks noGrp="1"/>
          </p:cNvSpPr>
          <p:nvPr>
            <p:ph type="dt" sz="half" idx="10"/>
          </p:nvPr>
        </p:nvSpPr>
        <p:spPr/>
        <p:txBody>
          <a:bodyPr/>
          <a:lstStyle/>
          <a:p>
            <a:r>
              <a:rPr lang="en-GB" dirty="0">
                <a:solidFill>
                  <a:prstClr val="black">
                    <a:tint val="75000"/>
                  </a:prstClr>
                </a:solidFill>
              </a:rPr>
              <a:t>22/03/2023</a:t>
            </a:r>
          </a:p>
        </p:txBody>
      </p:sp>
      <p:sp>
        <p:nvSpPr>
          <p:cNvPr id="4" name="Slide Number Placeholder 3"/>
          <p:cNvSpPr>
            <a:spLocks noGrp="1"/>
          </p:cNvSpPr>
          <p:nvPr>
            <p:ph type="sldNum" sz="quarter" idx="12"/>
          </p:nvPr>
        </p:nvSpPr>
        <p:spPr/>
        <p:txBody>
          <a:bodyPr/>
          <a:lstStyle/>
          <a:p>
            <a:fld id="{E40CBD55-98D6-482A-A5E1-882E8908E56A}" type="slidenum">
              <a:rPr lang="en-GB" smtClean="0">
                <a:solidFill>
                  <a:prstClr val="black">
                    <a:tint val="75000"/>
                  </a:prstClr>
                </a:solidFill>
              </a:rPr>
              <a:t>14</a:t>
            </a:fld>
            <a:endParaRPr lang="en-GB">
              <a:solidFill>
                <a:prstClr val="black">
                  <a:tint val="75000"/>
                </a:prstClr>
              </a:solidFill>
            </a:endParaRPr>
          </a:p>
        </p:txBody>
      </p:sp>
      <p:graphicFrame>
        <p:nvGraphicFramePr>
          <p:cNvPr id="15" name="Chart 14">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3709652314"/>
              </p:ext>
            </p:extLst>
          </p:nvPr>
        </p:nvGraphicFramePr>
        <p:xfrm>
          <a:off x="7626484" y="612843"/>
          <a:ext cx="4367719" cy="55934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3544370318"/>
              </p:ext>
            </p:extLst>
          </p:nvPr>
        </p:nvGraphicFramePr>
        <p:xfrm>
          <a:off x="7791450" y="775252"/>
          <a:ext cx="4051300" cy="52826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181504063"/>
              </p:ext>
            </p:extLst>
          </p:nvPr>
        </p:nvGraphicFramePr>
        <p:xfrm>
          <a:off x="6841986" y="854559"/>
          <a:ext cx="5243652" cy="54055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512623481"/>
              </p:ext>
            </p:extLst>
          </p:nvPr>
        </p:nvGraphicFramePr>
        <p:xfrm>
          <a:off x="7117592" y="446514"/>
          <a:ext cx="4925942" cy="59649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ontent Placeholder 10">
            <a:extLst>
              <a:ext uri="{FF2B5EF4-FFF2-40B4-BE49-F238E27FC236}">
                <a16:creationId xmlns:a16="http://schemas.microsoft.com/office/drawing/2014/main" id="{6D11C6AB-94F7-F9AE-07F0-5BE33321425D}"/>
              </a:ext>
            </a:extLst>
          </p:cNvPr>
          <p:cNvGraphicFramePr>
            <a:graphicFrameLocks noGrp="1"/>
          </p:cNvGraphicFramePr>
          <p:nvPr>
            <p:ph idx="1"/>
            <p:extLst>
              <p:ext uri="{D42A27DB-BD31-4B8C-83A1-F6EECF244321}">
                <p14:modId xmlns:p14="http://schemas.microsoft.com/office/powerpoint/2010/main" val="2179856125"/>
              </p:ext>
            </p:extLst>
          </p:nvPr>
        </p:nvGraphicFramePr>
        <p:xfrm>
          <a:off x="838200" y="814387"/>
          <a:ext cx="6953250" cy="5243513"/>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0533" y="94192"/>
            <a:ext cx="10515600" cy="638485"/>
          </a:xfrm>
        </p:spPr>
        <p:txBody>
          <a:bodyPr/>
          <a:lstStyle/>
          <a:p>
            <a:pPr algn="ctr"/>
            <a:r>
              <a:rPr lang="en-US" sz="3600" b="1">
                <a:solidFill>
                  <a:srgbClr val="382873"/>
                </a:solidFill>
                <a:latin typeface="Crimson Text" panose="02000503000000000000" pitchFamily="2" charset="0"/>
                <a:ea typeface="Cambria" panose="02040503050406030204" pitchFamily="18" charset="0"/>
              </a:rPr>
              <a:t>Highlights (1/3)</a:t>
            </a:r>
          </a:p>
        </p:txBody>
      </p:sp>
      <p:sp>
        <p:nvSpPr>
          <p:cNvPr id="3" name="Content Placeholder 2"/>
          <p:cNvSpPr>
            <a:spLocks noGrp="1"/>
          </p:cNvSpPr>
          <p:nvPr>
            <p:ph idx="1"/>
          </p:nvPr>
        </p:nvSpPr>
        <p:spPr>
          <a:xfrm>
            <a:off x="838200" y="1003610"/>
            <a:ext cx="10515600" cy="5173353"/>
          </a:xfrm>
        </p:spPr>
        <p:txBody>
          <a:bodyPr/>
          <a:lstStyle/>
          <a:p>
            <a:pPr fontAlgn="auto">
              <a:spcBef>
                <a:spcPts val="0"/>
              </a:spcBef>
              <a:spcAft>
                <a:spcPts val="600"/>
              </a:spcAft>
              <a:buSzPct val="100000"/>
            </a:pPr>
            <a:r>
              <a:rPr lang="en-US" altLang="en-GB" sz="2400">
                <a:latin typeface="Trebuchet MS" panose="020B0603020202020204"/>
                <a:ea typeface="Calibri" panose="020F0502020204030204"/>
                <a:cs typeface="Times New Roman" panose="02020603050405020304"/>
              </a:rPr>
              <a:t>The new PPI is referenced March 2020 – February 2021</a:t>
            </a:r>
          </a:p>
          <a:p>
            <a:pPr>
              <a:spcBef>
                <a:spcPts val="0"/>
              </a:spcBef>
              <a:spcAft>
                <a:spcPts val="600"/>
              </a:spcAft>
              <a:buSzPct val="100000"/>
            </a:pPr>
            <a:endParaRPr lang="en-US" altLang="en-GB" sz="2400">
              <a:latin typeface="Trebuchet MS" panose="020B0603020202020204"/>
              <a:ea typeface="Calibri" panose="020F0502020204030204"/>
              <a:cs typeface="Times New Roman" panose="02020603050405020304"/>
            </a:endParaRPr>
          </a:p>
          <a:p>
            <a:pPr fontAlgn="auto">
              <a:spcBef>
                <a:spcPts val="0"/>
              </a:spcBef>
              <a:spcAft>
                <a:spcPts val="600"/>
              </a:spcAft>
              <a:buSzPct val="100000"/>
            </a:pPr>
            <a:r>
              <a:rPr lang="en-US" altLang="en-GB" sz="2400">
                <a:latin typeface="Trebuchet MS" panose="020B0603020202020204"/>
                <a:ea typeface="Calibri" panose="020F0502020204030204"/>
                <a:cs typeface="Times New Roman" panose="02020603050405020304"/>
              </a:rPr>
              <a:t>Weight reference is 2019</a:t>
            </a:r>
          </a:p>
          <a:p>
            <a:pPr fontAlgn="auto">
              <a:spcBef>
                <a:spcPts val="0"/>
              </a:spcBef>
              <a:spcAft>
                <a:spcPts val="600"/>
              </a:spcAft>
              <a:buSzPct val="100000"/>
            </a:pPr>
            <a:endParaRPr lang="en-US" altLang="en-GB" sz="2400">
              <a:latin typeface="Trebuchet MS" panose="020B0603020202020204" pitchFamily="34" charset="0"/>
              <a:ea typeface="Calibri" panose="020F0502020204030204" charset="0"/>
              <a:cs typeface="Times New Roman" panose="02020603050405020304" pitchFamily="18" charset="0"/>
            </a:endParaRPr>
          </a:p>
          <a:p>
            <a:endParaRPr lang="en-US">
              <a:latin typeface="Trebuchet MS" panose="020B0603020202020204" pitchFamily="34" charset="0"/>
            </a:endParaRPr>
          </a:p>
        </p:txBody>
      </p:sp>
      <p:sp>
        <p:nvSpPr>
          <p:cNvPr id="4" name="Date Placeholder 3"/>
          <p:cNvSpPr>
            <a:spLocks noGrp="1"/>
          </p:cNvSpPr>
          <p:nvPr>
            <p:ph type="dt" sz="half" idx="10"/>
          </p:nvPr>
        </p:nvSpPr>
        <p:spPr/>
        <p:txBody>
          <a:bodyPr/>
          <a:lstStyle/>
          <a:p>
            <a:r>
              <a:rPr lang="en-GB" dirty="0">
                <a:solidFill>
                  <a:prstClr val="black">
                    <a:tint val="75000"/>
                  </a:prstClr>
                </a:solidFill>
              </a:rPr>
              <a:t>22/03/2023</a:t>
            </a:r>
          </a:p>
        </p:txBody>
      </p:sp>
      <p:sp>
        <p:nvSpPr>
          <p:cNvPr id="5" name="Slide Number Placeholder 4"/>
          <p:cNvSpPr>
            <a:spLocks noGrp="1"/>
          </p:cNvSpPr>
          <p:nvPr>
            <p:ph type="sldNum" sz="quarter" idx="12"/>
          </p:nvPr>
        </p:nvSpPr>
        <p:spPr/>
        <p:txBody>
          <a:bodyPr/>
          <a:lstStyle/>
          <a:p>
            <a:fld id="{E40CBD55-98D6-482A-A5E1-882E8908E56A}" type="slidenum">
              <a:rPr lang="en-GB" smtClean="0">
                <a:solidFill>
                  <a:prstClr val="black">
                    <a:tint val="75000"/>
                  </a:prstClr>
                </a:solidFill>
              </a:rPr>
              <a:t>15</a:t>
            </a:fld>
            <a:endParaRPr lang="en-GB">
              <a:solidFill>
                <a:prstClr val="black">
                  <a:tint val="75000"/>
                </a:prstClr>
              </a:solidFill>
            </a:endParaRPr>
          </a:p>
        </p:txBody>
      </p:sp>
      <p:pic>
        <p:nvPicPr>
          <p:cNvPr id="8" name="Picture 7"/>
          <p:cNvPicPr>
            <a:picLocks noChangeAspect="1"/>
          </p:cNvPicPr>
          <p:nvPr/>
        </p:nvPicPr>
        <p:blipFill>
          <a:blip r:embed="rId3"/>
          <a:stretch>
            <a:fillRect/>
          </a:stretch>
        </p:blipFill>
        <p:spPr>
          <a:xfrm>
            <a:off x="1109133" y="2396277"/>
            <a:ext cx="6736853" cy="31491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475" y="-34603"/>
            <a:ext cx="10515600" cy="638485"/>
          </a:xfrm>
        </p:spPr>
        <p:txBody>
          <a:bodyPr/>
          <a:lstStyle/>
          <a:p>
            <a:pPr algn="ctr"/>
            <a:r>
              <a:rPr lang="en-US" sz="3600" b="1">
                <a:solidFill>
                  <a:srgbClr val="382873"/>
                </a:solidFill>
                <a:latin typeface="Crimson Text" panose="02000503000000000000" pitchFamily="2" charset="0"/>
                <a:ea typeface="Cambria" panose="02040503050406030204" pitchFamily="18" charset="0"/>
              </a:rPr>
              <a:t>Highlights (2/3)</a:t>
            </a:r>
          </a:p>
        </p:txBody>
      </p:sp>
      <p:sp>
        <p:nvSpPr>
          <p:cNvPr id="4" name="Date Placeholder 3"/>
          <p:cNvSpPr>
            <a:spLocks noGrp="1"/>
          </p:cNvSpPr>
          <p:nvPr>
            <p:ph type="dt" sz="half" idx="10"/>
          </p:nvPr>
        </p:nvSpPr>
        <p:spPr/>
        <p:txBody>
          <a:bodyPr/>
          <a:lstStyle/>
          <a:p>
            <a:r>
              <a:rPr lang="en-GB" dirty="0">
                <a:solidFill>
                  <a:prstClr val="black">
                    <a:tint val="75000"/>
                  </a:prstClr>
                </a:solidFill>
              </a:rPr>
              <a:t>22/03/2023</a:t>
            </a:r>
          </a:p>
        </p:txBody>
      </p:sp>
      <p:sp>
        <p:nvSpPr>
          <p:cNvPr id="5" name="Slide Number Placeholder 4"/>
          <p:cNvSpPr>
            <a:spLocks noGrp="1"/>
          </p:cNvSpPr>
          <p:nvPr>
            <p:ph type="sldNum" sz="quarter" idx="12"/>
          </p:nvPr>
        </p:nvSpPr>
        <p:spPr/>
        <p:txBody>
          <a:bodyPr/>
          <a:lstStyle/>
          <a:p>
            <a:fld id="{E40CBD55-98D6-482A-A5E1-882E8908E56A}" type="slidenum">
              <a:rPr lang="en-GB" smtClean="0">
                <a:solidFill>
                  <a:prstClr val="black">
                    <a:tint val="75000"/>
                  </a:prstClr>
                </a:solidFill>
              </a:rPr>
              <a:t>16</a:t>
            </a:fld>
            <a:endParaRPr lang="en-GB">
              <a:solidFill>
                <a:prstClr val="black">
                  <a:tint val="75000"/>
                </a:prstClr>
              </a:solidFill>
            </a:endParaRPr>
          </a:p>
        </p:txBody>
      </p:sp>
      <p:sp>
        <p:nvSpPr>
          <p:cNvPr id="6" name="Oval 5"/>
          <p:cNvSpPr/>
          <p:nvPr/>
        </p:nvSpPr>
        <p:spPr>
          <a:xfrm>
            <a:off x="194561" y="1918060"/>
            <a:ext cx="1756794" cy="1999800"/>
          </a:xfrm>
          <a:prstGeom prst="ellipse">
            <a:avLst/>
          </a:prstGeom>
          <a:solidFill>
            <a:srgbClr val="D53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dirty="0">
                <a:latin typeface="Century Gothic" panose="020B0502020202020204" charset="0"/>
                <a:cs typeface="Century Gothic" panose="020B0502020202020204" charset="0"/>
              </a:rPr>
              <a:t>52.6%</a:t>
            </a:r>
          </a:p>
          <a:p>
            <a:pPr algn="ctr"/>
            <a:r>
              <a:rPr lang="en-GB" altLang="en-US" sz="1000" dirty="0">
                <a:latin typeface="Century Gothic" panose="020B0502020202020204" charset="0"/>
                <a:cs typeface="Century Gothic" panose="020B0502020202020204" charset="0"/>
              </a:rPr>
              <a:t>January 2023 yearly Producer Inflation</a:t>
            </a:r>
          </a:p>
        </p:txBody>
      </p:sp>
      <p:sp>
        <p:nvSpPr>
          <p:cNvPr id="8" name="Oval 7"/>
          <p:cNvSpPr/>
          <p:nvPr/>
        </p:nvSpPr>
        <p:spPr>
          <a:xfrm>
            <a:off x="2604899" y="2615184"/>
            <a:ext cx="1842245" cy="1871092"/>
          </a:xfrm>
          <a:prstGeom prst="ellipse">
            <a:avLst/>
          </a:prstGeom>
          <a:solidFill>
            <a:srgbClr val="2C1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b="1" dirty="0">
                <a:latin typeface="Century Gothic" panose="020B0502020202020204" charset="0"/>
                <a:cs typeface="Century Gothic" panose="020B0502020202020204" charset="0"/>
              </a:rPr>
              <a:t>50.8 %</a:t>
            </a:r>
          </a:p>
          <a:p>
            <a:pPr algn="ctr"/>
            <a:r>
              <a:rPr lang="en-GB" altLang="en-US" sz="1400" dirty="0">
                <a:latin typeface="Century Gothic" panose="020B0502020202020204" charset="0"/>
                <a:cs typeface="Century Gothic" panose="020B0502020202020204" charset="0"/>
              </a:rPr>
              <a:t>February 2023 yearly Producer Inflation</a:t>
            </a:r>
          </a:p>
        </p:txBody>
      </p:sp>
      <p:cxnSp>
        <p:nvCxnSpPr>
          <p:cNvPr id="9" name="Straight Connector 8"/>
          <p:cNvCxnSpPr>
            <a:stCxn id="6" idx="6"/>
            <a:endCxn id="8" idx="2"/>
          </p:cNvCxnSpPr>
          <p:nvPr/>
        </p:nvCxnSpPr>
        <p:spPr>
          <a:xfrm>
            <a:off x="1951355" y="2917960"/>
            <a:ext cx="653544" cy="632770"/>
          </a:xfrm>
          <a:prstGeom prst="line">
            <a:avLst/>
          </a:prstGeom>
          <a:ln w="57150">
            <a:solidFill>
              <a:srgbClr val="2C1971"/>
            </a:solidFill>
            <a:tailEnd type="stealt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76470" y="998220"/>
            <a:ext cx="2721600" cy="27216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800" dirty="0">
                <a:latin typeface="Century Gothic" panose="020B0502020202020204" charset="0"/>
                <a:cs typeface="Century Gothic" panose="020B0502020202020204" charset="0"/>
              </a:rPr>
              <a:t>57.9 %</a:t>
            </a:r>
          </a:p>
          <a:p>
            <a:pPr algn="ctr"/>
            <a:r>
              <a:rPr lang="en-GB" altLang="en-US" sz="1800" dirty="0">
                <a:latin typeface="Century Gothic" panose="020B0502020202020204" charset="0"/>
                <a:cs typeface="Century Gothic" panose="020B0502020202020204" charset="0"/>
              </a:rPr>
              <a:t>Industry</a:t>
            </a:r>
          </a:p>
        </p:txBody>
      </p:sp>
      <p:sp>
        <p:nvSpPr>
          <p:cNvPr id="11" name="Oval 10"/>
          <p:cNvSpPr/>
          <p:nvPr/>
        </p:nvSpPr>
        <p:spPr>
          <a:xfrm>
            <a:off x="6558597" y="3752662"/>
            <a:ext cx="1005205" cy="1005205"/>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13.4 %</a:t>
            </a:r>
          </a:p>
          <a:p>
            <a:pPr algn="ctr"/>
            <a:r>
              <a:rPr lang="en-GB" altLang="en-US" sz="1000" b="1" dirty="0">
                <a:latin typeface="Century Gothic" panose="020B0502020202020204" charset="0"/>
                <a:cs typeface="Century Gothic" panose="020B0502020202020204" charset="0"/>
              </a:rPr>
              <a:t>Service</a:t>
            </a:r>
          </a:p>
        </p:txBody>
      </p:sp>
      <p:sp>
        <p:nvSpPr>
          <p:cNvPr id="13" name="Oval 12"/>
          <p:cNvSpPr/>
          <p:nvPr/>
        </p:nvSpPr>
        <p:spPr>
          <a:xfrm>
            <a:off x="8140700" y="19685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dirty="0">
                <a:latin typeface="Century Gothic" panose="020B0502020202020204" charset="0"/>
                <a:cs typeface="Century Gothic" panose="020B0502020202020204" charset="0"/>
              </a:rPr>
              <a:t>61.2 %</a:t>
            </a:r>
          </a:p>
          <a:p>
            <a:pPr algn="ctr"/>
            <a:r>
              <a:rPr lang="en-GB" altLang="en-US" sz="900" b="1" dirty="0">
                <a:latin typeface="Century Gothic" panose="020B0502020202020204" charset="0"/>
                <a:cs typeface="Century Gothic" panose="020B0502020202020204" charset="0"/>
              </a:rPr>
              <a:t>Mining and quarrying</a:t>
            </a:r>
          </a:p>
        </p:txBody>
      </p:sp>
      <p:sp>
        <p:nvSpPr>
          <p:cNvPr id="14" name="Oval 13"/>
          <p:cNvSpPr/>
          <p:nvPr/>
        </p:nvSpPr>
        <p:spPr>
          <a:xfrm>
            <a:off x="10088245" y="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dirty="0">
                <a:latin typeface="Century Gothic" panose="020B0502020202020204" charset="0"/>
                <a:cs typeface="Century Gothic" panose="020B0502020202020204" charset="0"/>
              </a:rPr>
              <a:t>55.7%</a:t>
            </a:r>
          </a:p>
          <a:p>
            <a:pPr algn="ctr"/>
            <a:r>
              <a:rPr lang="en-GB" altLang="en-US" sz="900" b="1" dirty="0">
                <a:latin typeface="Century Gothic" panose="020B0502020202020204" charset="0"/>
                <a:cs typeface="Century Gothic" panose="020B0502020202020204" charset="0"/>
              </a:rPr>
              <a:t>Manufacturing</a:t>
            </a:r>
          </a:p>
        </p:txBody>
      </p:sp>
      <p:sp>
        <p:nvSpPr>
          <p:cNvPr id="15" name="Oval 14"/>
          <p:cNvSpPr/>
          <p:nvPr/>
        </p:nvSpPr>
        <p:spPr>
          <a:xfrm>
            <a:off x="8272780" y="182499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57.4%</a:t>
            </a:r>
          </a:p>
          <a:p>
            <a:pPr algn="ctr"/>
            <a:r>
              <a:rPr lang="en-GB" altLang="en-US" sz="1000" b="1" dirty="0">
                <a:latin typeface="Century Gothic" panose="020B0502020202020204" charset="0"/>
                <a:cs typeface="Century Gothic" panose="020B0502020202020204" charset="0"/>
              </a:rPr>
              <a:t>Electricity and gas</a:t>
            </a:r>
          </a:p>
        </p:txBody>
      </p:sp>
      <p:sp>
        <p:nvSpPr>
          <p:cNvPr id="16" name="Oval 15"/>
          <p:cNvSpPr/>
          <p:nvPr/>
        </p:nvSpPr>
        <p:spPr>
          <a:xfrm>
            <a:off x="10223500" y="169799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dirty="0">
                <a:latin typeface="Century Gothic" panose="020B0502020202020204" charset="0"/>
                <a:cs typeface="Century Gothic" panose="020B0502020202020204" charset="0"/>
              </a:rPr>
              <a:t>32.5%</a:t>
            </a:r>
          </a:p>
          <a:p>
            <a:pPr algn="ctr"/>
            <a:r>
              <a:rPr lang="en-GB" altLang="en-US" sz="900" b="1" dirty="0">
                <a:latin typeface="Century Gothic" panose="020B0502020202020204" charset="0"/>
                <a:cs typeface="Century Gothic" panose="020B0502020202020204" charset="0"/>
              </a:rPr>
              <a:t>Water supply, sewerage and waste management</a:t>
            </a:r>
          </a:p>
        </p:txBody>
      </p:sp>
      <p:sp>
        <p:nvSpPr>
          <p:cNvPr id="17" name="Oval 16"/>
          <p:cNvSpPr/>
          <p:nvPr/>
        </p:nvSpPr>
        <p:spPr>
          <a:xfrm>
            <a:off x="4883150" y="3725545"/>
            <a:ext cx="1278255" cy="1278255"/>
          </a:xfrm>
          <a:prstGeom prst="ellipse">
            <a:avLst/>
          </a:prstGeom>
          <a:solidFill>
            <a:srgbClr val="5F6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21.1 %</a:t>
            </a:r>
          </a:p>
          <a:p>
            <a:pPr algn="ctr"/>
            <a:r>
              <a:rPr lang="en-GB" altLang="en-US" sz="1000" b="1" dirty="0">
                <a:latin typeface="Century Gothic" panose="020B0502020202020204" charset="0"/>
                <a:cs typeface="Century Gothic" panose="020B0502020202020204" charset="0"/>
              </a:rPr>
              <a:t>Constructions</a:t>
            </a:r>
          </a:p>
        </p:txBody>
      </p:sp>
      <p:sp>
        <p:nvSpPr>
          <p:cNvPr id="18" name="Oval 17"/>
          <p:cNvSpPr/>
          <p:nvPr/>
        </p:nvSpPr>
        <p:spPr>
          <a:xfrm>
            <a:off x="8986520" y="3197860"/>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67.6 %</a:t>
            </a:r>
          </a:p>
          <a:p>
            <a:pPr algn="ctr"/>
            <a:r>
              <a:rPr lang="en-GB" altLang="en-US" sz="1000" b="1" dirty="0">
                <a:latin typeface="Century Gothic" panose="020B0502020202020204" charset="0"/>
                <a:cs typeface="Century Gothic" panose="020B0502020202020204" charset="0"/>
              </a:rPr>
              <a:t>Transport and storage</a:t>
            </a:r>
          </a:p>
        </p:txBody>
      </p:sp>
      <p:sp>
        <p:nvSpPr>
          <p:cNvPr id="20" name="Oval 19"/>
          <p:cNvSpPr/>
          <p:nvPr/>
        </p:nvSpPr>
        <p:spPr>
          <a:xfrm>
            <a:off x="7960995" y="4486275"/>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66.5 %</a:t>
            </a:r>
          </a:p>
          <a:p>
            <a:pPr algn="ctr"/>
            <a:r>
              <a:rPr lang="en-GB" altLang="en-US" sz="1000" b="1" dirty="0" err="1">
                <a:latin typeface="Century Gothic" panose="020B0502020202020204" charset="0"/>
                <a:cs typeface="Century Gothic" panose="020B0502020202020204" charset="0"/>
              </a:rPr>
              <a:t>Accomodation</a:t>
            </a:r>
            <a:r>
              <a:rPr lang="en-GB" altLang="en-US" sz="1000" b="1" dirty="0">
                <a:latin typeface="Century Gothic" panose="020B0502020202020204" charset="0"/>
                <a:cs typeface="Century Gothic" panose="020B0502020202020204" charset="0"/>
              </a:rPr>
              <a:t> and food</a:t>
            </a:r>
          </a:p>
        </p:txBody>
      </p:sp>
      <p:sp>
        <p:nvSpPr>
          <p:cNvPr id="21" name="Oval 20"/>
          <p:cNvSpPr/>
          <p:nvPr/>
        </p:nvSpPr>
        <p:spPr>
          <a:xfrm>
            <a:off x="10076180" y="4602480"/>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dirty="0">
                <a:latin typeface="Century Gothic" panose="020B0502020202020204" charset="0"/>
                <a:cs typeface="Century Gothic" panose="020B0502020202020204" charset="0"/>
              </a:rPr>
              <a:t>4.5%</a:t>
            </a:r>
          </a:p>
          <a:p>
            <a:pPr algn="ctr"/>
            <a:r>
              <a:rPr lang="en-GB" altLang="en-US" sz="900" b="1" dirty="0">
                <a:latin typeface="Century Gothic" panose="020B0502020202020204" charset="0"/>
                <a:cs typeface="Century Gothic" panose="020B0502020202020204" charset="0"/>
              </a:rPr>
              <a:t>Information and communication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475" y="-34603"/>
            <a:ext cx="10515600" cy="638485"/>
          </a:xfrm>
        </p:spPr>
        <p:txBody>
          <a:bodyPr/>
          <a:lstStyle/>
          <a:p>
            <a:pPr algn="ctr"/>
            <a:r>
              <a:rPr lang="en-US" sz="3600" b="1">
                <a:solidFill>
                  <a:srgbClr val="382873"/>
                </a:solidFill>
                <a:latin typeface="Crimson Text" panose="02000503000000000000" pitchFamily="2" charset="0"/>
                <a:ea typeface="Cambria" panose="02040503050406030204" pitchFamily="18" charset="0"/>
              </a:rPr>
              <a:t>Highlights (2/3)</a:t>
            </a:r>
          </a:p>
        </p:txBody>
      </p:sp>
      <p:sp>
        <p:nvSpPr>
          <p:cNvPr id="4" name="Date Placeholder 3"/>
          <p:cNvSpPr>
            <a:spLocks noGrp="1"/>
          </p:cNvSpPr>
          <p:nvPr>
            <p:ph type="dt" sz="half" idx="10"/>
          </p:nvPr>
        </p:nvSpPr>
        <p:spPr/>
        <p:txBody>
          <a:bodyPr/>
          <a:lstStyle/>
          <a:p>
            <a:r>
              <a:rPr lang="en-GB" dirty="0">
                <a:solidFill>
                  <a:prstClr val="black">
                    <a:tint val="75000"/>
                  </a:prstClr>
                </a:solidFill>
              </a:rPr>
              <a:t>22/03/2023</a:t>
            </a:r>
          </a:p>
        </p:txBody>
      </p:sp>
      <p:sp>
        <p:nvSpPr>
          <p:cNvPr id="5" name="Slide Number Placeholder 4"/>
          <p:cNvSpPr>
            <a:spLocks noGrp="1"/>
          </p:cNvSpPr>
          <p:nvPr>
            <p:ph type="sldNum" sz="quarter" idx="12"/>
          </p:nvPr>
        </p:nvSpPr>
        <p:spPr/>
        <p:txBody>
          <a:bodyPr/>
          <a:lstStyle/>
          <a:p>
            <a:fld id="{E40CBD55-98D6-482A-A5E1-882E8908E56A}" type="slidenum">
              <a:rPr lang="en-GB" smtClean="0">
                <a:solidFill>
                  <a:prstClr val="black">
                    <a:tint val="75000"/>
                  </a:prstClr>
                </a:solidFill>
              </a:rPr>
              <a:t>17</a:t>
            </a:fld>
            <a:endParaRPr lang="en-GB">
              <a:solidFill>
                <a:prstClr val="black">
                  <a:tint val="75000"/>
                </a:prstClr>
              </a:solidFill>
            </a:endParaRPr>
          </a:p>
        </p:txBody>
      </p:sp>
      <p:sp>
        <p:nvSpPr>
          <p:cNvPr id="6" name="Oval 5"/>
          <p:cNvSpPr/>
          <p:nvPr/>
        </p:nvSpPr>
        <p:spPr>
          <a:xfrm>
            <a:off x="106232" y="3114266"/>
            <a:ext cx="1866522" cy="1999800"/>
          </a:xfrm>
          <a:prstGeom prst="ellipse">
            <a:avLst/>
          </a:prstGeom>
          <a:solidFill>
            <a:srgbClr val="D53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dirty="0">
                <a:latin typeface="Century Gothic" panose="020B0502020202020204" charset="0"/>
                <a:cs typeface="Century Gothic" panose="020B0502020202020204" charset="0"/>
              </a:rPr>
              <a:t>1.1 %</a:t>
            </a:r>
          </a:p>
          <a:p>
            <a:pPr algn="ctr"/>
            <a:r>
              <a:rPr lang="en-GB" altLang="en-US" sz="1000" dirty="0">
                <a:latin typeface="Century Gothic" panose="020B0502020202020204" charset="0"/>
                <a:cs typeface="Century Gothic" panose="020B0502020202020204" charset="0"/>
              </a:rPr>
              <a:t>January 2023 monthly producer inflation</a:t>
            </a:r>
          </a:p>
        </p:txBody>
      </p:sp>
      <p:sp>
        <p:nvSpPr>
          <p:cNvPr id="8" name="Oval 7"/>
          <p:cNvSpPr/>
          <p:nvPr/>
        </p:nvSpPr>
        <p:spPr>
          <a:xfrm>
            <a:off x="2267711" y="2606039"/>
            <a:ext cx="2179433" cy="1649225"/>
          </a:xfrm>
          <a:prstGeom prst="ellipse">
            <a:avLst/>
          </a:prstGeom>
          <a:solidFill>
            <a:srgbClr val="2C1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b="1" dirty="0">
                <a:latin typeface="Century Gothic" panose="020B0502020202020204" charset="0"/>
                <a:cs typeface="Century Gothic" panose="020B0502020202020204" charset="0"/>
              </a:rPr>
              <a:t>7.0 %</a:t>
            </a:r>
          </a:p>
          <a:p>
            <a:pPr algn="ctr"/>
            <a:r>
              <a:rPr lang="en-GB" altLang="en-US" sz="1400" dirty="0">
                <a:latin typeface="Century Gothic" panose="020B0502020202020204" charset="0"/>
                <a:cs typeface="Century Gothic" panose="020B0502020202020204" charset="0"/>
              </a:rPr>
              <a:t>February 2023 monthly Producer Inflation</a:t>
            </a:r>
          </a:p>
        </p:txBody>
      </p:sp>
      <p:cxnSp>
        <p:nvCxnSpPr>
          <p:cNvPr id="9" name="Straight Connector 8"/>
          <p:cNvCxnSpPr>
            <a:stCxn id="6" idx="6"/>
            <a:endCxn id="8" idx="2"/>
          </p:cNvCxnSpPr>
          <p:nvPr/>
        </p:nvCxnSpPr>
        <p:spPr>
          <a:xfrm flipV="1">
            <a:off x="1972754" y="3430652"/>
            <a:ext cx="294957" cy="683514"/>
          </a:xfrm>
          <a:prstGeom prst="line">
            <a:avLst/>
          </a:prstGeom>
          <a:ln w="57150">
            <a:solidFill>
              <a:srgbClr val="2C1971"/>
            </a:solidFill>
            <a:tailEnd type="stealt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76470" y="998220"/>
            <a:ext cx="2721600" cy="27216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800" dirty="0">
                <a:latin typeface="Century Gothic" panose="020B0502020202020204" charset="0"/>
                <a:cs typeface="Century Gothic" panose="020B0502020202020204" charset="0"/>
              </a:rPr>
              <a:t>7.7 %</a:t>
            </a:r>
          </a:p>
          <a:p>
            <a:pPr algn="ctr"/>
            <a:r>
              <a:rPr lang="en-GB" altLang="en-US" sz="1800" dirty="0">
                <a:latin typeface="Century Gothic" panose="020B0502020202020204" charset="0"/>
                <a:cs typeface="Century Gothic" panose="020B0502020202020204" charset="0"/>
              </a:rPr>
              <a:t>Industry</a:t>
            </a:r>
          </a:p>
        </p:txBody>
      </p:sp>
      <p:sp>
        <p:nvSpPr>
          <p:cNvPr id="11" name="Oval 10"/>
          <p:cNvSpPr/>
          <p:nvPr/>
        </p:nvSpPr>
        <p:spPr>
          <a:xfrm>
            <a:off x="6226810" y="3719830"/>
            <a:ext cx="1456055" cy="1456055"/>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3.4%</a:t>
            </a:r>
          </a:p>
          <a:p>
            <a:pPr algn="ctr"/>
            <a:r>
              <a:rPr lang="en-GB" altLang="en-US" sz="1000" b="1" dirty="0">
                <a:latin typeface="Century Gothic" panose="020B0502020202020204" charset="0"/>
                <a:cs typeface="Century Gothic" panose="020B0502020202020204" charset="0"/>
              </a:rPr>
              <a:t>Service</a:t>
            </a:r>
          </a:p>
        </p:txBody>
      </p:sp>
      <p:sp>
        <p:nvSpPr>
          <p:cNvPr id="13" name="Oval 12"/>
          <p:cNvSpPr/>
          <p:nvPr/>
        </p:nvSpPr>
        <p:spPr>
          <a:xfrm>
            <a:off x="8140700" y="19685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dirty="0">
                <a:latin typeface="Century Gothic" panose="020B0502020202020204" charset="0"/>
                <a:cs typeface="Century Gothic" panose="020B0502020202020204" charset="0"/>
              </a:rPr>
              <a:t>8.6 %</a:t>
            </a:r>
          </a:p>
          <a:p>
            <a:pPr algn="ctr"/>
            <a:r>
              <a:rPr lang="en-GB" altLang="en-US" sz="900" b="1" dirty="0">
                <a:latin typeface="Century Gothic" panose="020B0502020202020204" charset="0"/>
                <a:cs typeface="Century Gothic" panose="020B0502020202020204" charset="0"/>
              </a:rPr>
              <a:t>Mining and quarrying</a:t>
            </a:r>
          </a:p>
        </p:txBody>
      </p:sp>
      <p:sp>
        <p:nvSpPr>
          <p:cNvPr id="14" name="Oval 13"/>
          <p:cNvSpPr/>
          <p:nvPr/>
        </p:nvSpPr>
        <p:spPr>
          <a:xfrm>
            <a:off x="10088245" y="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dirty="0">
                <a:latin typeface="Century Gothic" panose="020B0502020202020204" charset="0"/>
                <a:cs typeface="Century Gothic" panose="020B0502020202020204" charset="0"/>
              </a:rPr>
              <a:t>5.0%</a:t>
            </a:r>
          </a:p>
          <a:p>
            <a:pPr algn="ctr"/>
            <a:r>
              <a:rPr lang="en-GB" altLang="en-US" sz="900" b="1" dirty="0">
                <a:latin typeface="Century Gothic" panose="020B0502020202020204" charset="0"/>
                <a:cs typeface="Century Gothic" panose="020B0502020202020204" charset="0"/>
              </a:rPr>
              <a:t>Manufacturing</a:t>
            </a:r>
          </a:p>
        </p:txBody>
      </p:sp>
      <p:sp>
        <p:nvSpPr>
          <p:cNvPr id="15" name="Oval 14"/>
          <p:cNvSpPr/>
          <p:nvPr/>
        </p:nvSpPr>
        <p:spPr>
          <a:xfrm>
            <a:off x="8272780" y="182499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21.5%</a:t>
            </a:r>
          </a:p>
          <a:p>
            <a:pPr algn="ctr"/>
            <a:r>
              <a:rPr lang="en-GB" altLang="en-US" sz="1000" b="1" dirty="0">
                <a:latin typeface="Century Gothic" panose="020B0502020202020204" charset="0"/>
                <a:cs typeface="Century Gothic" panose="020B0502020202020204" charset="0"/>
              </a:rPr>
              <a:t>Electricity and gas</a:t>
            </a:r>
          </a:p>
        </p:txBody>
      </p:sp>
      <p:sp>
        <p:nvSpPr>
          <p:cNvPr id="16" name="Oval 15"/>
          <p:cNvSpPr/>
          <p:nvPr/>
        </p:nvSpPr>
        <p:spPr>
          <a:xfrm>
            <a:off x="10223500" y="169799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dirty="0">
                <a:latin typeface="Century Gothic" panose="020B0502020202020204" charset="0"/>
                <a:cs typeface="Century Gothic" panose="020B0502020202020204" charset="0"/>
              </a:rPr>
              <a:t>5.8 %</a:t>
            </a:r>
          </a:p>
          <a:p>
            <a:pPr algn="ctr"/>
            <a:r>
              <a:rPr lang="en-GB" altLang="en-US" sz="900" b="1" dirty="0">
                <a:latin typeface="Century Gothic" panose="020B0502020202020204" charset="0"/>
                <a:cs typeface="Century Gothic" panose="020B0502020202020204" charset="0"/>
              </a:rPr>
              <a:t>Water supply, sewerage and waste management</a:t>
            </a:r>
          </a:p>
        </p:txBody>
      </p:sp>
      <p:sp>
        <p:nvSpPr>
          <p:cNvPr id="17" name="Oval 16"/>
          <p:cNvSpPr/>
          <p:nvPr/>
        </p:nvSpPr>
        <p:spPr>
          <a:xfrm>
            <a:off x="4784326" y="4114166"/>
            <a:ext cx="1307468" cy="1061720"/>
          </a:xfrm>
          <a:prstGeom prst="ellipse">
            <a:avLst/>
          </a:prstGeom>
          <a:solidFill>
            <a:srgbClr val="5F6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1.7 %</a:t>
            </a:r>
          </a:p>
          <a:p>
            <a:pPr algn="ctr"/>
            <a:r>
              <a:rPr lang="en-GB" altLang="en-US" sz="1000" b="1" dirty="0">
                <a:latin typeface="Century Gothic" panose="020B0502020202020204" charset="0"/>
                <a:cs typeface="Century Gothic" panose="020B0502020202020204" charset="0"/>
              </a:rPr>
              <a:t>Constructions</a:t>
            </a:r>
          </a:p>
        </p:txBody>
      </p:sp>
      <p:sp>
        <p:nvSpPr>
          <p:cNvPr id="18" name="Oval 17"/>
          <p:cNvSpPr/>
          <p:nvPr/>
        </p:nvSpPr>
        <p:spPr>
          <a:xfrm>
            <a:off x="9327515" y="3198495"/>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7.2 %</a:t>
            </a:r>
          </a:p>
          <a:p>
            <a:pPr algn="ctr"/>
            <a:r>
              <a:rPr lang="en-GB" altLang="en-US" sz="1000" b="1" dirty="0">
                <a:latin typeface="Century Gothic" panose="020B0502020202020204" charset="0"/>
                <a:cs typeface="Century Gothic" panose="020B0502020202020204" charset="0"/>
              </a:rPr>
              <a:t>Transport and storage</a:t>
            </a:r>
          </a:p>
        </p:txBody>
      </p:sp>
      <p:sp>
        <p:nvSpPr>
          <p:cNvPr id="20" name="Oval 19"/>
          <p:cNvSpPr/>
          <p:nvPr/>
        </p:nvSpPr>
        <p:spPr>
          <a:xfrm>
            <a:off x="8272780" y="4486275"/>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7.9 %</a:t>
            </a:r>
          </a:p>
          <a:p>
            <a:pPr algn="ctr"/>
            <a:r>
              <a:rPr lang="en-GB" altLang="en-US" sz="1000" b="1" dirty="0" err="1">
                <a:latin typeface="Century Gothic" panose="020B0502020202020204" charset="0"/>
                <a:cs typeface="Century Gothic" panose="020B0502020202020204" charset="0"/>
              </a:rPr>
              <a:t>Accomodation</a:t>
            </a:r>
            <a:r>
              <a:rPr lang="en-GB" altLang="en-US" sz="1000" b="1" dirty="0">
                <a:latin typeface="Century Gothic" panose="020B0502020202020204" charset="0"/>
                <a:cs typeface="Century Gothic" panose="020B0502020202020204" charset="0"/>
              </a:rPr>
              <a:t> and food</a:t>
            </a:r>
          </a:p>
        </p:txBody>
      </p:sp>
      <p:sp>
        <p:nvSpPr>
          <p:cNvPr id="21" name="Oval 20"/>
          <p:cNvSpPr/>
          <p:nvPr/>
        </p:nvSpPr>
        <p:spPr>
          <a:xfrm>
            <a:off x="10402570" y="4602480"/>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dirty="0">
                <a:latin typeface="Century Gothic" panose="020B0502020202020204" charset="0"/>
                <a:cs typeface="Century Gothic" panose="020B0502020202020204" charset="0"/>
              </a:rPr>
              <a:t>2.5 %</a:t>
            </a:r>
          </a:p>
          <a:p>
            <a:pPr algn="ctr"/>
            <a:r>
              <a:rPr lang="en-GB" altLang="en-US" sz="900" b="1" dirty="0">
                <a:latin typeface="Century Gothic" panose="020B0502020202020204" charset="0"/>
                <a:cs typeface="Century Gothic" panose="020B0502020202020204" charset="0"/>
              </a:rPr>
              <a:t>Information and communication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8503" y="1662544"/>
            <a:ext cx="5836110" cy="4281055"/>
          </a:xfrm>
        </p:spPr>
        <p:txBody>
          <a:bodyPr>
            <a:normAutofit/>
          </a:bodyPr>
          <a:lstStyle/>
          <a:p>
            <a:pPr algn="ctr"/>
            <a:r>
              <a:rPr lang="en-US">
                <a:latin typeface="Cambria" panose="02040503050406030204" pitchFamily="18" charset="0"/>
                <a:ea typeface="Cambria" panose="02040503050406030204" pitchFamily="18" charset="0"/>
              </a:rPr>
              <a:t>Thank You</a:t>
            </a:r>
            <a:br>
              <a:rPr lang="en-US">
                <a:latin typeface="Cambria" panose="02040503050406030204" pitchFamily="18" charset="0"/>
                <a:ea typeface="Cambria" panose="02040503050406030204" pitchFamily="18" charset="0"/>
              </a:rPr>
            </a:br>
            <a:br>
              <a:rPr lang="en-US">
                <a:latin typeface="Cambria" panose="02040503050406030204" pitchFamily="18" charset="0"/>
                <a:ea typeface="Cambria" panose="02040503050406030204" pitchFamily="18" charset="0"/>
              </a:rPr>
            </a:br>
            <a:br>
              <a:rPr lang="en-US">
                <a:latin typeface="Cambria" panose="02040503050406030204" pitchFamily="18" charset="0"/>
                <a:ea typeface="Cambria" panose="02040503050406030204" pitchFamily="18" charset="0"/>
              </a:rPr>
            </a:br>
            <a:r>
              <a:rPr lang="en-US" sz="2000">
                <a:latin typeface="Cambria" panose="02040503050406030204" pitchFamily="18" charset="0"/>
                <a:ea typeface="Cambria" panose="02040503050406030204" pitchFamily="18" charset="0"/>
              </a:rPr>
              <a:t>For enquiries, please contact</a:t>
            </a:r>
            <a:br>
              <a:rPr lang="en-US" sz="2000">
                <a:latin typeface="Cambria" panose="02040503050406030204" pitchFamily="18" charset="0"/>
                <a:ea typeface="Cambria" panose="02040503050406030204" pitchFamily="18" charset="0"/>
              </a:rPr>
            </a:br>
            <a:br>
              <a:rPr lang="en-US" sz="2000">
                <a:latin typeface="Cambria" panose="02040503050406030204" pitchFamily="18" charset="0"/>
                <a:ea typeface="Cambria" panose="02040503050406030204" pitchFamily="18" charset="0"/>
              </a:rPr>
            </a:br>
            <a:r>
              <a:rPr lang="en-US" sz="2000">
                <a:latin typeface="Cambria" panose="02040503050406030204" pitchFamily="18" charset="0"/>
                <a:ea typeface="Cambria" panose="02040503050406030204" pitchFamily="18" charset="0"/>
              </a:rPr>
              <a:t>Mr. Anthony </a:t>
            </a:r>
            <a:r>
              <a:rPr lang="en-US" sz="2000" err="1">
                <a:latin typeface="Cambria" panose="02040503050406030204" pitchFamily="18" charset="0"/>
                <a:ea typeface="Cambria" panose="02040503050406030204" pitchFamily="18" charset="0"/>
              </a:rPr>
              <a:t>Krakah</a:t>
            </a:r>
            <a:br>
              <a:rPr lang="en-US" sz="2000">
                <a:latin typeface="Cambria" panose="02040503050406030204" pitchFamily="18" charset="0"/>
                <a:ea typeface="Cambria" panose="02040503050406030204" pitchFamily="18" charset="0"/>
              </a:rPr>
            </a:br>
            <a:r>
              <a:rPr lang="en-US" sz="2000">
                <a:latin typeface="Cambria" panose="02040503050406030204" pitchFamily="18" charset="0"/>
                <a:ea typeface="Cambria" panose="02040503050406030204" pitchFamily="18" charset="0"/>
              </a:rPr>
              <a:t>Head, Industrial Statistics, Ghana Statistical Service</a:t>
            </a:r>
            <a:br>
              <a:rPr lang="en-US" sz="2000">
                <a:latin typeface="Cambria" panose="02040503050406030204" pitchFamily="18" charset="0"/>
                <a:ea typeface="Cambria" panose="02040503050406030204" pitchFamily="18" charset="0"/>
              </a:rPr>
            </a:br>
            <a:r>
              <a:rPr lang="en-US" sz="2000">
                <a:latin typeface="Cambria" panose="02040503050406030204" pitchFamily="18" charset="0"/>
                <a:ea typeface="Cambria" panose="02040503050406030204" pitchFamily="18" charset="0"/>
              </a:rPr>
              <a:t>Email: anthony.krakah@statsghana.gov.gh</a:t>
            </a:r>
            <a:endParaRPr lang="en-US" sz="1200">
              <a:latin typeface="Cambria" panose="02040503050406030204" pitchFamily="18" charset="0"/>
              <a:ea typeface="Cambria" panose="02040503050406030204" pitchFamily="18" charset="0"/>
            </a:endParaRPr>
          </a:p>
        </p:txBody>
      </p:sp>
      <p:pic>
        <p:nvPicPr>
          <p:cNvPr id="4" name="Picture 3" descr="Logo&#10;&#10;Description automatically generated"/>
          <p:cNvPicPr>
            <a:picLocks noChangeAspect="1"/>
          </p:cNvPicPr>
          <p:nvPr/>
        </p:nvPicPr>
        <p:blipFill>
          <a:blip r:embed="rId2"/>
          <a:stretch>
            <a:fillRect/>
          </a:stretch>
        </p:blipFill>
        <p:spPr>
          <a:xfrm>
            <a:off x="9587392" y="2080874"/>
            <a:ext cx="1396105" cy="13290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8058"/>
            <a:ext cx="10515600" cy="790815"/>
          </a:xfrm>
        </p:spPr>
        <p:txBody>
          <a:bodyPr/>
          <a:lstStyle/>
          <a:p>
            <a:pPr algn="ctr"/>
            <a:r>
              <a:rPr lang="en-GB" sz="3600" b="1">
                <a:solidFill>
                  <a:srgbClr val="382873"/>
                </a:solidFill>
                <a:latin typeface="Crimson Text" panose="02000503000000000000" pitchFamily="2" charset="0"/>
                <a:ea typeface="Cambria" panose="02040503050406030204" pitchFamily="18" charset="0"/>
              </a:rPr>
              <a:t>In this release, we present:</a:t>
            </a:r>
            <a:endParaRPr lang="en-US" sz="3600" b="1">
              <a:solidFill>
                <a:srgbClr val="382873"/>
              </a:solidFill>
              <a:latin typeface="Crimson Text" panose="02000503000000000000" pitchFamily="2" charset="0"/>
              <a:ea typeface="Cambria" panose="02040503050406030204" pitchFamily="18" charset="0"/>
            </a:endParaRPr>
          </a:p>
        </p:txBody>
      </p:sp>
      <p:sp>
        <p:nvSpPr>
          <p:cNvPr id="3" name="Content Placeholder 2"/>
          <p:cNvSpPr>
            <a:spLocks noGrp="1"/>
          </p:cNvSpPr>
          <p:nvPr>
            <p:ph idx="1"/>
          </p:nvPr>
        </p:nvSpPr>
        <p:spPr>
          <a:xfrm>
            <a:off x="313267" y="835805"/>
            <a:ext cx="11650133" cy="5019425"/>
          </a:xfrm>
        </p:spPr>
        <p:txBody>
          <a:bodyPr/>
          <a:lstStyle/>
          <a:p>
            <a:pPr marL="179705" indent="-179705">
              <a:lnSpc>
                <a:spcPct val="100000"/>
              </a:lnSpc>
              <a:spcBef>
                <a:spcPts val="0"/>
              </a:spcBef>
              <a:spcAft>
                <a:spcPts val="600"/>
              </a:spcAft>
              <a:buFont typeface="Wingdings" panose="05000000000000000000" pitchFamily="2" charset="2"/>
              <a:buChar char="§"/>
            </a:pPr>
            <a:r>
              <a:rPr lang="en-CA" sz="3000" dirty="0">
                <a:latin typeface="Raleway"/>
                <a:cs typeface="Times New Roman" panose="02020603050405020304"/>
              </a:rPr>
              <a:t>Definition and Measurement of the Producer Price Index (PPI)</a:t>
            </a:r>
          </a:p>
          <a:p>
            <a:pPr marL="179705" indent="-179705">
              <a:lnSpc>
                <a:spcPct val="100000"/>
              </a:lnSpc>
              <a:spcBef>
                <a:spcPts val="0"/>
              </a:spcBef>
              <a:spcAft>
                <a:spcPts val="600"/>
              </a:spcAft>
              <a:buFont typeface="Wingdings" panose="05000000000000000000" pitchFamily="2" charset="2"/>
              <a:buChar char="§"/>
            </a:pPr>
            <a:endParaRPr lang="en-CA" sz="3000" dirty="0">
              <a:latin typeface="Raleway" pitchFamily="34" charset="0"/>
              <a:cs typeface="Times New Roman" panose="02020603050405020304" pitchFamily="18" charset="0"/>
            </a:endParaRPr>
          </a:p>
          <a:p>
            <a:pPr marL="179705" indent="-179705">
              <a:lnSpc>
                <a:spcPct val="100000"/>
              </a:lnSpc>
              <a:spcBef>
                <a:spcPts val="0"/>
              </a:spcBef>
              <a:spcAft>
                <a:spcPts val="600"/>
              </a:spcAft>
              <a:buFont typeface="Wingdings" panose="05000000000000000000" pitchFamily="2" charset="2"/>
              <a:buChar char="§"/>
            </a:pPr>
            <a:r>
              <a:rPr lang="en-CA" sz="3000" dirty="0">
                <a:latin typeface="Raleway"/>
                <a:cs typeface="Times New Roman" panose="02020603050405020304"/>
              </a:rPr>
              <a:t>Producer Price Index and Producer Inflation for February 2023</a:t>
            </a:r>
          </a:p>
          <a:p>
            <a:pPr marL="179705" indent="-179705">
              <a:lnSpc>
                <a:spcPct val="100000"/>
              </a:lnSpc>
              <a:spcBef>
                <a:spcPts val="0"/>
              </a:spcBef>
              <a:spcAft>
                <a:spcPts val="600"/>
              </a:spcAft>
              <a:buFont typeface="Wingdings" panose="05000000000000000000" pitchFamily="2" charset="2"/>
              <a:buChar char="§"/>
            </a:pPr>
            <a:endParaRPr lang="en-CA" sz="3000" dirty="0">
              <a:latin typeface="Raleway" pitchFamily="34" charset="0"/>
              <a:cs typeface="Times New Roman" panose="02020603050405020304" pitchFamily="18" charset="0"/>
            </a:endParaRPr>
          </a:p>
          <a:p>
            <a:pPr marL="179705" indent="-179705">
              <a:lnSpc>
                <a:spcPct val="100000"/>
              </a:lnSpc>
              <a:spcBef>
                <a:spcPts val="0"/>
              </a:spcBef>
              <a:spcAft>
                <a:spcPts val="600"/>
              </a:spcAft>
              <a:buFont typeface="Wingdings" panose="05000000000000000000" pitchFamily="2" charset="2"/>
              <a:buChar char="§"/>
            </a:pPr>
            <a:r>
              <a:rPr lang="en-CA" sz="3000" dirty="0">
                <a:latin typeface="Raleway"/>
                <a:cs typeface="Times New Roman" panose="02020603050405020304"/>
              </a:rPr>
              <a:t>Disaggregation of the 2023 Producer Inflation </a:t>
            </a:r>
          </a:p>
          <a:p>
            <a:pPr marL="179705" indent="-179705">
              <a:lnSpc>
                <a:spcPct val="100000"/>
              </a:lnSpc>
              <a:spcBef>
                <a:spcPts val="0"/>
              </a:spcBef>
              <a:spcAft>
                <a:spcPts val="600"/>
              </a:spcAft>
              <a:buFont typeface="Wingdings" panose="05000000000000000000" pitchFamily="2" charset="2"/>
              <a:buChar char="§"/>
            </a:pPr>
            <a:endParaRPr lang="en-CA" sz="3000" dirty="0">
              <a:latin typeface="Raleway"/>
              <a:cs typeface="Times New Roman" panose="02020603050405020304"/>
            </a:endParaRPr>
          </a:p>
          <a:p>
            <a:pPr marL="179705" indent="-179705">
              <a:lnSpc>
                <a:spcPct val="100000"/>
              </a:lnSpc>
              <a:spcBef>
                <a:spcPts val="0"/>
              </a:spcBef>
              <a:spcAft>
                <a:spcPts val="600"/>
              </a:spcAft>
              <a:buFont typeface="Wingdings" panose="05000000000000000000" pitchFamily="2" charset="2"/>
              <a:buChar char="§"/>
            </a:pPr>
            <a:r>
              <a:rPr lang="en-CA" sz="3000" dirty="0">
                <a:latin typeface="Raleway"/>
                <a:cs typeface="Times New Roman" panose="02020603050405020304"/>
              </a:rPr>
              <a:t>Highlights of February 2023 Producer Inflation</a:t>
            </a:r>
          </a:p>
          <a:p>
            <a:endParaRPr lang="en-US" sz="3000" dirty="0">
              <a:latin typeface="Raleway"/>
              <a:cs typeface="Calibri" panose="020F0502020204030204"/>
            </a:endParaRPr>
          </a:p>
        </p:txBody>
      </p:sp>
      <p:sp>
        <p:nvSpPr>
          <p:cNvPr id="5" name="Date Placeholder 4"/>
          <p:cNvSpPr>
            <a:spLocks noGrp="1"/>
          </p:cNvSpPr>
          <p:nvPr>
            <p:ph type="dt" sz="half" idx="10"/>
          </p:nvPr>
        </p:nvSpPr>
        <p:spPr/>
        <p:txBody>
          <a:bodyPr/>
          <a:lstStyle/>
          <a:p>
            <a:r>
              <a:rPr lang="en-GB" dirty="0">
                <a:solidFill>
                  <a:prstClr val="black">
                    <a:tint val="75000"/>
                  </a:prstClr>
                </a:solidFill>
              </a:rPr>
              <a:t>22/03/2023</a:t>
            </a:r>
          </a:p>
        </p:txBody>
      </p:sp>
      <p:sp>
        <p:nvSpPr>
          <p:cNvPr id="6" name="Slide Number Placeholder 5"/>
          <p:cNvSpPr>
            <a:spLocks noGrp="1"/>
          </p:cNvSpPr>
          <p:nvPr>
            <p:ph type="sldNum" sz="quarter" idx="12"/>
          </p:nvPr>
        </p:nvSpPr>
        <p:spPr/>
        <p:txBody>
          <a:bodyPr/>
          <a:lstStyle/>
          <a:p>
            <a:fld id="{E40CBD55-98D6-482A-A5E1-882E8908E56A}" type="slidenum">
              <a:rPr lang="en-GB" sz="2000" dirty="0" smtClean="0">
                <a:latin typeface="Raleway"/>
              </a:rPr>
              <a:t>2</a:t>
            </a:fld>
            <a:endParaRPr lang="en-GB" sz="2000">
              <a:latin typeface="Raleway"/>
              <a:cs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83129"/>
            <a:ext cx="11318875" cy="564572"/>
          </a:xfrm>
        </p:spPr>
        <p:txBody>
          <a:bodyPr/>
          <a:lstStyle/>
          <a:p>
            <a:pPr algn="ctr"/>
            <a:r>
              <a:rPr lang="en-GB" sz="3400" b="1">
                <a:solidFill>
                  <a:srgbClr val="382873"/>
                </a:solidFill>
                <a:latin typeface="Raleway"/>
                <a:ea typeface="Cambria" panose="02040503050406030204"/>
                <a:sym typeface="+mn-ea"/>
              </a:rPr>
              <a:t>Definition and Measurement of PPI and Inflation (1/2)</a:t>
            </a:r>
            <a:endParaRPr lang="en-US" sz="3400">
              <a:latin typeface="Raleway"/>
            </a:endParaRPr>
          </a:p>
        </p:txBody>
      </p:sp>
      <p:sp>
        <p:nvSpPr>
          <p:cNvPr id="3" name="Content Placeholder 2"/>
          <p:cNvSpPr>
            <a:spLocks noGrp="1"/>
          </p:cNvSpPr>
          <p:nvPr>
            <p:ph idx="1"/>
          </p:nvPr>
        </p:nvSpPr>
        <p:spPr>
          <a:xfrm>
            <a:off x="276225" y="647699"/>
            <a:ext cx="11630941" cy="5477933"/>
          </a:xfrm>
        </p:spPr>
        <p:txBody>
          <a:bodyPr/>
          <a:lstStyle/>
          <a:p>
            <a:pPr marL="355600" indent="-355600">
              <a:lnSpc>
                <a:spcPct val="100000"/>
              </a:lnSpc>
              <a:spcBef>
                <a:spcPts val="0"/>
              </a:spcBef>
              <a:spcAft>
                <a:spcPts val="600"/>
              </a:spcAft>
              <a:buFont typeface="Wingdings" panose="05000000000000000000" pitchFamily="2" charset="2"/>
              <a:buChar char="§"/>
            </a:pPr>
            <a:r>
              <a:rPr lang="en-GB" sz="2600">
                <a:latin typeface="Raleway"/>
                <a:cs typeface="Times New Roman" panose="02020603050405020304"/>
              </a:rPr>
              <a:t>The Producer Price Index (PPI) measures the average change over time in the selling prices of goods and services as received by domestic producers.</a:t>
            </a:r>
            <a:endParaRPr lang="en-GB" sz="2600">
              <a:latin typeface="Calibri" panose="020F0502020204030204"/>
              <a:cs typeface="Calibri" panose="020F0502020204030204"/>
            </a:endParaRPr>
          </a:p>
          <a:p>
            <a:pPr marL="355600" indent="-355600">
              <a:lnSpc>
                <a:spcPct val="100000"/>
              </a:lnSpc>
              <a:spcBef>
                <a:spcPts val="0"/>
              </a:spcBef>
              <a:spcAft>
                <a:spcPts val="600"/>
              </a:spcAft>
              <a:buFont typeface="Wingdings" panose="05000000000000000000" pitchFamily="2" charset="2"/>
              <a:buChar char="§"/>
            </a:pPr>
            <a:endParaRPr lang="en-GB" sz="260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600">
                <a:latin typeface="Raleway"/>
                <a:cs typeface="Times New Roman" panose="02020603050405020304"/>
              </a:rPr>
              <a:t>Price collected for the computation of PPI are known as factory gate prices, which are the prices firms assign to their products.</a:t>
            </a:r>
          </a:p>
          <a:p>
            <a:pPr marL="355600" indent="-355600">
              <a:lnSpc>
                <a:spcPct val="100000"/>
              </a:lnSpc>
              <a:spcBef>
                <a:spcPts val="0"/>
              </a:spcBef>
              <a:spcAft>
                <a:spcPts val="600"/>
              </a:spcAft>
              <a:buFont typeface="Wingdings" panose="05000000000000000000" pitchFamily="2" charset="2"/>
              <a:buChar char="§"/>
            </a:pPr>
            <a:endParaRPr lang="en-GB" sz="2600">
              <a:latin typeface="Raleway"/>
              <a:ea typeface="+mn-lt"/>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600">
                <a:latin typeface="Raleway"/>
                <a:ea typeface="+mn-lt"/>
                <a:cs typeface="Times New Roman" panose="02020603050405020304"/>
              </a:rPr>
              <a:t>These prices exclude sales and excise taxes, government subsidies other costs incurred by other intermediaries and consumers</a:t>
            </a:r>
          </a:p>
          <a:p>
            <a:pPr marL="355600" indent="-355600">
              <a:lnSpc>
                <a:spcPct val="100000"/>
              </a:lnSpc>
              <a:spcBef>
                <a:spcPts val="0"/>
              </a:spcBef>
              <a:spcAft>
                <a:spcPts val="600"/>
              </a:spcAft>
              <a:buFont typeface="Wingdings" panose="05000000000000000000" pitchFamily="2" charset="2"/>
              <a:buChar char="§"/>
            </a:pPr>
            <a:endParaRPr lang="en-GB" sz="260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600">
                <a:latin typeface="Raleway"/>
                <a:cs typeface="Times New Roman" panose="02020603050405020304"/>
              </a:rPr>
              <a:t>The rate of Producer Inflation is the relative change in PPI between periods </a:t>
            </a:r>
            <a:endParaRPr lang="en-GB" sz="2600">
              <a:latin typeface="Calibri" panose="020F0502020204030204"/>
              <a:cs typeface="Calibri" panose="020F0502020204030204"/>
            </a:endParaRPr>
          </a:p>
          <a:p>
            <a:pPr marL="109855" indent="0" algn="just" fontAlgn="auto">
              <a:lnSpc>
                <a:spcPct val="150000"/>
              </a:lnSpc>
              <a:spcAft>
                <a:spcPts val="0"/>
              </a:spcAft>
              <a:buNone/>
            </a:pPr>
            <a:endParaRPr lang="en-US" sz="2600">
              <a:latin typeface="Trebuchet MS" panose="020B0603020202020204" pitchFamily="34" charset="0"/>
            </a:endParaRPr>
          </a:p>
        </p:txBody>
      </p:sp>
      <p:sp>
        <p:nvSpPr>
          <p:cNvPr id="5" name="Slide Number Placeholder 4"/>
          <p:cNvSpPr>
            <a:spLocks noGrp="1"/>
          </p:cNvSpPr>
          <p:nvPr>
            <p:ph type="sldNum" sz="quarter" idx="12"/>
          </p:nvPr>
        </p:nvSpPr>
        <p:spPr/>
        <p:txBody>
          <a:bodyPr/>
          <a:lstStyle/>
          <a:p>
            <a:pPr>
              <a:defRPr/>
            </a:pPr>
            <a:fld id="{4B08FBC5-ED23-2943-9810-ABC0351CB05B}" type="slidenum">
              <a:rPr lang="en-US" sz="2000" dirty="0" smtClean="0">
                <a:latin typeface="Raleway"/>
              </a:rPr>
              <a:t>3</a:t>
            </a:fld>
            <a:endParaRPr lang="en-US" sz="2000">
              <a:latin typeface="Raleway"/>
              <a:cs typeface="Calibri" panose="020F0502020204030204"/>
            </a:endParaRPr>
          </a:p>
        </p:txBody>
      </p:sp>
      <p:sp>
        <p:nvSpPr>
          <p:cNvPr id="6" name="Date Placeholder 5"/>
          <p:cNvSpPr>
            <a:spLocks noGrp="1"/>
          </p:cNvSpPr>
          <p:nvPr>
            <p:ph type="dt" sz="half" idx="10"/>
          </p:nvPr>
        </p:nvSpPr>
        <p:spPr>
          <a:xfrm>
            <a:off x="9561107" y="6399213"/>
            <a:ext cx="2262187" cy="365125"/>
          </a:xfrm>
        </p:spPr>
        <p:txBody>
          <a:bodyPr/>
          <a:lstStyle/>
          <a:p>
            <a:r>
              <a:rPr lang="en-GB" dirty="0">
                <a:solidFill>
                  <a:prstClr val="black">
                    <a:tint val="75000"/>
                  </a:prstClr>
                </a:solidFill>
              </a:rPr>
              <a:t>22/03/2023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83129"/>
            <a:ext cx="11327341" cy="564572"/>
          </a:xfrm>
        </p:spPr>
        <p:txBody>
          <a:bodyPr/>
          <a:lstStyle/>
          <a:p>
            <a:pPr algn="ctr"/>
            <a:r>
              <a:rPr lang="en-GB" sz="3400" b="1">
                <a:solidFill>
                  <a:srgbClr val="382873"/>
                </a:solidFill>
                <a:latin typeface="Raleway"/>
                <a:ea typeface="Cambria" panose="02040503050406030204"/>
                <a:sym typeface="+mn-ea"/>
              </a:rPr>
              <a:t>Definition and Measurement of PPI and Inflation (2/2)</a:t>
            </a:r>
            <a:endParaRPr lang="en-US" sz="3400">
              <a:latin typeface="Raleway"/>
            </a:endParaRPr>
          </a:p>
        </p:txBody>
      </p:sp>
      <p:sp>
        <p:nvSpPr>
          <p:cNvPr id="3" name="Content Placeholder 2"/>
          <p:cNvSpPr>
            <a:spLocks noGrp="1"/>
          </p:cNvSpPr>
          <p:nvPr>
            <p:ph idx="1"/>
          </p:nvPr>
        </p:nvSpPr>
        <p:spPr>
          <a:xfrm>
            <a:off x="56092" y="647699"/>
            <a:ext cx="12020407" cy="5477933"/>
          </a:xfrm>
        </p:spPr>
        <p:txBody>
          <a:bodyPr/>
          <a:lstStyle/>
          <a:p>
            <a:pPr marL="355600" indent="-355600">
              <a:lnSpc>
                <a:spcPct val="100000"/>
              </a:lnSpc>
              <a:spcBef>
                <a:spcPts val="0"/>
              </a:spcBef>
              <a:spcAft>
                <a:spcPts val="600"/>
              </a:spcAft>
              <a:buFont typeface="Wingdings" panose="05000000000000000000" pitchFamily="2" charset="2"/>
              <a:buChar char="§"/>
            </a:pPr>
            <a:r>
              <a:rPr lang="en-GB" sz="2400" dirty="0">
                <a:latin typeface="Raleway"/>
                <a:cs typeface="Times New Roman" panose="02020603050405020304"/>
              </a:rPr>
              <a:t>PPI computation is based on a fixed basket of products.</a:t>
            </a:r>
            <a:endParaRPr lang="en-GB" sz="2400" dirty="0">
              <a:latin typeface="Calibri" panose="020F0502020204030204"/>
              <a:cs typeface="Calibri" panose="020F0502020204030204"/>
            </a:endParaRPr>
          </a:p>
          <a:p>
            <a:pPr marL="355600" indent="-355600">
              <a:lnSpc>
                <a:spcPct val="100000"/>
              </a:lnSpc>
              <a:spcBef>
                <a:spcPts val="0"/>
              </a:spcBef>
              <a:spcAft>
                <a:spcPts val="600"/>
              </a:spcAft>
              <a:buFont typeface="Wingdings" panose="05000000000000000000" pitchFamily="2" charset="2"/>
              <a:buChar char="§"/>
            </a:pPr>
            <a:endParaRPr lang="en-GB" sz="2400" dirty="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400" dirty="0">
                <a:latin typeface="Raleway"/>
                <a:cs typeface="Times New Roman" panose="02020603050405020304"/>
              </a:rPr>
              <a:t>Firms are the primary source of data</a:t>
            </a:r>
          </a:p>
          <a:p>
            <a:pPr marL="355600" indent="-355600">
              <a:lnSpc>
                <a:spcPct val="100000"/>
              </a:lnSpc>
              <a:spcBef>
                <a:spcPts val="0"/>
              </a:spcBef>
              <a:spcAft>
                <a:spcPts val="600"/>
              </a:spcAft>
              <a:buFont typeface="Wingdings" panose="05000000000000000000" pitchFamily="2" charset="2"/>
              <a:buChar char="§"/>
            </a:pPr>
            <a:endParaRPr lang="en-GB" sz="2400" dirty="0">
              <a:latin typeface="Raleway"/>
              <a:ea typeface="+mn-lt"/>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400" dirty="0">
                <a:latin typeface="Raleway"/>
                <a:ea typeface="+mn-lt"/>
                <a:cs typeface="Times New Roman" panose="02020603050405020304"/>
              </a:rPr>
              <a:t>Firms are selected based on the Integrated Business Establishment Survey</a:t>
            </a:r>
          </a:p>
          <a:p>
            <a:pPr marL="355600" indent="-355600">
              <a:lnSpc>
                <a:spcPct val="100000"/>
              </a:lnSpc>
              <a:spcBef>
                <a:spcPts val="0"/>
              </a:spcBef>
              <a:spcAft>
                <a:spcPts val="600"/>
              </a:spcAft>
              <a:buFont typeface="Wingdings" panose="05000000000000000000" pitchFamily="2" charset="2"/>
              <a:buChar char="§"/>
            </a:pPr>
            <a:endParaRPr lang="en-GB" sz="2400" dirty="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400" dirty="0">
                <a:latin typeface="Raleway"/>
                <a:cs typeface="Times New Roman" panose="02020603050405020304"/>
              </a:rPr>
              <a:t>Variables for the computation of  PPI are weights, prices, quantities and products.</a:t>
            </a:r>
            <a:endParaRPr lang="en-GB" sz="2400" dirty="0">
              <a:latin typeface="Calibri" panose="020F0502020204030204"/>
              <a:cs typeface="Calibri" panose="020F0502020204030204"/>
            </a:endParaRPr>
          </a:p>
          <a:p>
            <a:pPr marL="355600" indent="-355600">
              <a:lnSpc>
                <a:spcPct val="100000"/>
              </a:lnSpc>
              <a:spcBef>
                <a:spcPts val="0"/>
              </a:spcBef>
              <a:spcAft>
                <a:spcPts val="600"/>
              </a:spcAft>
              <a:buFont typeface="Wingdings" panose="05000000000000000000" pitchFamily="2" charset="2"/>
              <a:buChar char="§"/>
            </a:pPr>
            <a:endParaRPr lang="en-GB" sz="2400" dirty="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400" dirty="0">
                <a:latin typeface="Raleway"/>
                <a:cs typeface="Times New Roman" panose="02020603050405020304"/>
              </a:rPr>
              <a:t>Two reference periods for the computation of PPI are the </a:t>
            </a:r>
            <a:r>
              <a:rPr lang="en-GB" sz="2400" b="1" dirty="0">
                <a:latin typeface="Raleway"/>
                <a:cs typeface="Times New Roman" panose="02020603050405020304"/>
              </a:rPr>
              <a:t>weight</a:t>
            </a:r>
            <a:r>
              <a:rPr lang="en-GB" sz="2400" dirty="0">
                <a:latin typeface="Raleway"/>
                <a:cs typeface="Times New Roman" panose="02020603050405020304"/>
              </a:rPr>
              <a:t> reference (industry and product shares) and the </a:t>
            </a:r>
            <a:r>
              <a:rPr lang="en-GB" sz="2400" b="1" dirty="0">
                <a:latin typeface="Raleway"/>
                <a:cs typeface="Times New Roman" panose="02020603050405020304"/>
              </a:rPr>
              <a:t>index</a:t>
            </a:r>
            <a:r>
              <a:rPr lang="en-GB" sz="2400" dirty="0">
                <a:latin typeface="Raleway"/>
                <a:cs typeface="Times New Roman" panose="02020603050405020304"/>
              </a:rPr>
              <a:t> reference for price comparison.</a:t>
            </a:r>
          </a:p>
          <a:p>
            <a:pPr marL="355600" indent="-355600">
              <a:lnSpc>
                <a:spcPct val="100000"/>
              </a:lnSpc>
              <a:spcBef>
                <a:spcPts val="0"/>
              </a:spcBef>
              <a:spcAft>
                <a:spcPts val="600"/>
              </a:spcAft>
              <a:buFont typeface="Wingdings" panose="05000000000000000000" pitchFamily="2" charset="2"/>
              <a:buChar char="§"/>
            </a:pPr>
            <a:endParaRPr lang="en-GB" sz="2400" dirty="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400" dirty="0">
                <a:latin typeface="Raleway"/>
                <a:cs typeface="Times New Roman" panose="02020603050405020304"/>
              </a:rPr>
              <a:t>The computation is done from a dual time perspective, monthly and annually</a:t>
            </a:r>
          </a:p>
          <a:p>
            <a:pPr marL="109855" indent="0" algn="just" fontAlgn="auto">
              <a:lnSpc>
                <a:spcPct val="150000"/>
              </a:lnSpc>
              <a:spcAft>
                <a:spcPts val="0"/>
              </a:spcAft>
              <a:buNone/>
            </a:pPr>
            <a:endParaRPr lang="en-US" sz="2400" dirty="0">
              <a:latin typeface="Trebuchet MS" panose="020B0603020202020204" pitchFamily="34" charset="0"/>
            </a:endParaRPr>
          </a:p>
        </p:txBody>
      </p:sp>
      <p:sp>
        <p:nvSpPr>
          <p:cNvPr id="5" name="Slide Number Placeholder 4"/>
          <p:cNvSpPr>
            <a:spLocks noGrp="1"/>
          </p:cNvSpPr>
          <p:nvPr>
            <p:ph type="sldNum" sz="quarter" idx="12"/>
          </p:nvPr>
        </p:nvSpPr>
        <p:spPr/>
        <p:txBody>
          <a:bodyPr/>
          <a:lstStyle/>
          <a:p>
            <a:pPr>
              <a:defRPr/>
            </a:pPr>
            <a:fld id="{4B08FBC5-ED23-2943-9810-ABC0351CB05B}" type="slidenum">
              <a:rPr lang="en-US" sz="2000" dirty="0" smtClean="0">
                <a:latin typeface="Raleway"/>
              </a:rPr>
              <a:t>4</a:t>
            </a:fld>
            <a:endParaRPr lang="en-US" sz="2000">
              <a:latin typeface="Raleway"/>
              <a:cs typeface="Calibri" panose="020F0502020204030204"/>
            </a:endParaRPr>
          </a:p>
        </p:txBody>
      </p:sp>
      <p:sp>
        <p:nvSpPr>
          <p:cNvPr id="6" name="Date Placeholder 5"/>
          <p:cNvSpPr>
            <a:spLocks noGrp="1"/>
          </p:cNvSpPr>
          <p:nvPr>
            <p:ph type="dt" sz="half" idx="10"/>
          </p:nvPr>
        </p:nvSpPr>
        <p:spPr/>
        <p:txBody>
          <a:bodyPr/>
          <a:lstStyle/>
          <a:p>
            <a:r>
              <a:rPr lang="en-GB" dirty="0">
                <a:solidFill>
                  <a:prstClr val="black">
                    <a:tint val="75000"/>
                  </a:prstClr>
                </a:solidFill>
              </a:rPr>
              <a:t>22/03/2023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5133" y="206653"/>
            <a:ext cx="10515600" cy="677837"/>
          </a:xfrm>
        </p:spPr>
        <p:txBody>
          <a:bodyPr/>
          <a:lstStyle/>
          <a:p>
            <a:pPr algn="ctr"/>
            <a:r>
              <a:rPr lang="en-US" sz="3600" b="1" dirty="0">
                <a:solidFill>
                  <a:srgbClr val="382873"/>
                </a:solidFill>
                <a:latin typeface="Raleway"/>
                <a:ea typeface="+mj-lt"/>
                <a:cs typeface="+mj-lt"/>
              </a:rPr>
              <a:t>Reference Periods - PPI and Inflation </a:t>
            </a:r>
            <a:endParaRPr lang="en-US" sz="3600" dirty="0">
              <a:latin typeface="Raleway"/>
              <a:ea typeface="+mj-lt"/>
              <a:cs typeface="+mj-lt"/>
            </a:endParaRPr>
          </a:p>
        </p:txBody>
      </p:sp>
      <p:sp>
        <p:nvSpPr>
          <p:cNvPr id="3" name="Content Placeholder 2"/>
          <p:cNvSpPr>
            <a:spLocks noGrp="1"/>
          </p:cNvSpPr>
          <p:nvPr>
            <p:ph idx="1"/>
          </p:nvPr>
        </p:nvSpPr>
        <p:spPr>
          <a:xfrm>
            <a:off x="837142" y="885032"/>
            <a:ext cx="10515600" cy="4863067"/>
          </a:xfrm>
        </p:spPr>
        <p:txBody>
          <a:bodyPr/>
          <a:lstStyle/>
          <a:p>
            <a:pPr marL="330200" indent="-355600">
              <a:lnSpc>
                <a:spcPct val="100000"/>
              </a:lnSpc>
              <a:spcBef>
                <a:spcPts val="0"/>
              </a:spcBef>
              <a:spcAft>
                <a:spcPts val="600"/>
              </a:spcAft>
              <a:buFont typeface="Wingdings" panose="05000000000000000000" pitchFamily="2" charset="2"/>
              <a:buChar char="§"/>
            </a:pPr>
            <a:r>
              <a:rPr lang="en-US" dirty="0">
                <a:latin typeface="Raleway"/>
                <a:cs typeface="Times New Roman" panose="02020603050405020304"/>
              </a:rPr>
              <a:t>Weight Reference-2019</a:t>
            </a:r>
          </a:p>
          <a:p>
            <a:pPr marL="787400" lvl="1" indent="-355600">
              <a:lnSpc>
                <a:spcPct val="100000"/>
              </a:lnSpc>
              <a:spcBef>
                <a:spcPts val="0"/>
              </a:spcBef>
              <a:spcAft>
                <a:spcPts val="600"/>
              </a:spcAft>
              <a:buFont typeface="Wingdings" panose="05000000000000000000" pitchFamily="2" charset="2"/>
              <a:buChar char="§"/>
            </a:pPr>
            <a:r>
              <a:rPr lang="en-US" sz="2800" dirty="0">
                <a:latin typeface="Raleway"/>
                <a:cs typeface="Times New Roman" panose="02020603050405020304"/>
              </a:rPr>
              <a:t>Weight reference at the industry level is based on 2019 Gross Value Output (GVO)</a:t>
            </a:r>
          </a:p>
          <a:p>
            <a:pPr marL="431800" lvl="1" indent="0">
              <a:lnSpc>
                <a:spcPct val="100000"/>
              </a:lnSpc>
              <a:spcBef>
                <a:spcPts val="0"/>
              </a:spcBef>
              <a:spcAft>
                <a:spcPts val="600"/>
              </a:spcAft>
              <a:buNone/>
            </a:pPr>
            <a:endParaRPr lang="en-US" sz="2800" dirty="0">
              <a:latin typeface="Raleway"/>
              <a:cs typeface="Times New Roman" panose="02020603050405020304"/>
            </a:endParaRPr>
          </a:p>
          <a:p>
            <a:pPr marL="787400" lvl="1" indent="-355600">
              <a:lnSpc>
                <a:spcPct val="100000"/>
              </a:lnSpc>
              <a:spcBef>
                <a:spcPts val="0"/>
              </a:spcBef>
              <a:spcAft>
                <a:spcPts val="600"/>
              </a:spcAft>
              <a:buFont typeface="Wingdings" panose="05000000000000000000" pitchFamily="2" charset="2"/>
              <a:buChar char="§"/>
            </a:pPr>
            <a:r>
              <a:rPr lang="en-US" sz="2800" dirty="0">
                <a:latin typeface="Raleway"/>
                <a:cs typeface="Times New Roman" panose="02020603050405020304"/>
              </a:rPr>
              <a:t>Selection of firms is based on the Integrated Business Establishment Survey (II)</a:t>
            </a:r>
            <a:endParaRPr lang="en-US" dirty="0"/>
          </a:p>
          <a:p>
            <a:pPr marL="787400" lvl="1" indent="-355600">
              <a:lnSpc>
                <a:spcPct val="100000"/>
              </a:lnSpc>
              <a:spcBef>
                <a:spcPts val="0"/>
              </a:spcBef>
              <a:spcAft>
                <a:spcPts val="600"/>
              </a:spcAft>
              <a:buFont typeface="Wingdings" panose="05000000000000000000" pitchFamily="2" charset="2"/>
              <a:buChar char="§"/>
            </a:pPr>
            <a:endParaRPr lang="en-US" sz="2800" dirty="0">
              <a:latin typeface="Raleway"/>
              <a:cs typeface="Times New Roman" panose="02020603050405020304"/>
            </a:endParaRPr>
          </a:p>
          <a:p>
            <a:pPr marL="330200" lvl="1" indent="-355600">
              <a:lnSpc>
                <a:spcPct val="100000"/>
              </a:lnSpc>
              <a:spcBef>
                <a:spcPts val="0"/>
              </a:spcBef>
              <a:spcAft>
                <a:spcPts val="600"/>
              </a:spcAft>
              <a:buFont typeface="Wingdings" panose="05000000000000000000" pitchFamily="2" charset="2"/>
              <a:buChar char="§"/>
            </a:pPr>
            <a:r>
              <a:rPr lang="en-US" sz="2800" dirty="0">
                <a:latin typeface="Raleway"/>
                <a:cs typeface="Times New Roman" panose="02020603050405020304"/>
              </a:rPr>
              <a:t>Index Reference (Price Comparison)– March 2020 to February 2021 =100</a:t>
            </a:r>
          </a:p>
          <a:p>
            <a:pPr marL="431800" lvl="2" indent="0">
              <a:lnSpc>
                <a:spcPct val="100000"/>
              </a:lnSpc>
              <a:spcBef>
                <a:spcPts val="0"/>
              </a:spcBef>
              <a:spcAft>
                <a:spcPts val="600"/>
              </a:spcAft>
              <a:buNone/>
            </a:pPr>
            <a:endParaRPr lang="en-US" sz="2800" dirty="0">
              <a:latin typeface="Raleway" pitchFamily="34" charset="0"/>
              <a:cs typeface="Times New Roman" panose="02020603050405020304" pitchFamily="18" charset="0"/>
            </a:endParaRPr>
          </a:p>
          <a:p>
            <a:pPr marL="0" lvl="1" indent="0">
              <a:spcBef>
                <a:spcPts val="1000"/>
              </a:spcBef>
              <a:buNone/>
            </a:pPr>
            <a:endParaRPr lang="en-US" sz="2800" dirty="0">
              <a:latin typeface="Trebuchet MS" panose="020B0603020202020204" pitchFamily="34" charset="0"/>
            </a:endParaRPr>
          </a:p>
        </p:txBody>
      </p:sp>
      <p:sp>
        <p:nvSpPr>
          <p:cNvPr id="4" name="Date Placeholder 3"/>
          <p:cNvSpPr>
            <a:spLocks noGrp="1"/>
          </p:cNvSpPr>
          <p:nvPr>
            <p:ph type="dt" sz="half" idx="10"/>
          </p:nvPr>
        </p:nvSpPr>
        <p:spPr/>
        <p:txBody>
          <a:bodyPr/>
          <a:lstStyle/>
          <a:p>
            <a:r>
              <a:rPr lang="en-GB" dirty="0">
                <a:solidFill>
                  <a:prstClr val="black">
                    <a:tint val="75000"/>
                  </a:prstClr>
                </a:solidFill>
              </a:rPr>
              <a:t>22/03/2023</a:t>
            </a:r>
          </a:p>
        </p:txBody>
      </p:sp>
      <p:sp>
        <p:nvSpPr>
          <p:cNvPr id="5" name="Slide Number Placeholder 4"/>
          <p:cNvSpPr>
            <a:spLocks noGrp="1"/>
          </p:cNvSpPr>
          <p:nvPr>
            <p:ph type="sldNum" sz="quarter" idx="12"/>
          </p:nvPr>
        </p:nvSpPr>
        <p:spPr/>
        <p:txBody>
          <a:bodyPr/>
          <a:lstStyle/>
          <a:p>
            <a:fld id="{E40CBD55-98D6-482A-A5E1-882E8908E56A}" type="slidenum">
              <a:rPr lang="en-GB" sz="2000" dirty="0" smtClean="0">
                <a:latin typeface="Raleway"/>
              </a:rPr>
              <a:t>5</a:t>
            </a:fld>
            <a:endParaRPr lang="en-GB" sz="2000">
              <a:latin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1267" y="144992"/>
            <a:ext cx="10532533" cy="530205"/>
          </a:xfrm>
        </p:spPr>
        <p:txBody>
          <a:bodyPr/>
          <a:lstStyle/>
          <a:p>
            <a:pPr algn="ctr"/>
            <a:r>
              <a:rPr lang="en-US" sz="3600" b="1" dirty="0">
                <a:solidFill>
                  <a:srgbClr val="382873"/>
                </a:solidFill>
                <a:latin typeface="Raleway"/>
                <a:ea typeface="Cambria" panose="02040503050406030204"/>
              </a:rPr>
              <a:t>PPI Weights </a:t>
            </a:r>
            <a:endParaRPr lang="en-US" sz="3600" dirty="0">
              <a:latin typeface="Raleway"/>
            </a:endParaRPr>
          </a:p>
        </p:txBody>
      </p:sp>
      <p:sp>
        <p:nvSpPr>
          <p:cNvPr id="3" name="Date Placeholder 2"/>
          <p:cNvSpPr>
            <a:spLocks noGrp="1"/>
          </p:cNvSpPr>
          <p:nvPr>
            <p:ph type="dt" sz="half" idx="10"/>
          </p:nvPr>
        </p:nvSpPr>
        <p:spPr/>
        <p:txBody>
          <a:bodyPr/>
          <a:lstStyle/>
          <a:p>
            <a:r>
              <a:rPr lang="en-GB" dirty="0">
                <a:solidFill>
                  <a:prstClr val="black">
                    <a:tint val="75000"/>
                  </a:prstClr>
                </a:solidFill>
              </a:rPr>
              <a:t>22/03/2023</a:t>
            </a:r>
          </a:p>
        </p:txBody>
      </p:sp>
      <p:sp>
        <p:nvSpPr>
          <p:cNvPr id="5" name="Slide Number Placeholder 4"/>
          <p:cNvSpPr>
            <a:spLocks noGrp="1"/>
          </p:cNvSpPr>
          <p:nvPr>
            <p:ph type="sldNum" sz="quarter" idx="12"/>
          </p:nvPr>
        </p:nvSpPr>
        <p:spPr/>
        <p:txBody>
          <a:bodyPr/>
          <a:lstStyle/>
          <a:p>
            <a:fld id="{E40CBD55-98D6-482A-A5E1-882E8908E56A}" type="slidenum">
              <a:rPr lang="en-GB" sz="2000" smtClean="0">
                <a:latin typeface="Raleway"/>
              </a:rPr>
              <a:t>6</a:t>
            </a:fld>
            <a:endParaRPr lang="en-GB" sz="2000">
              <a:latin typeface="Raleway"/>
              <a:cs typeface="Calibri" panose="020F0502020204030204"/>
            </a:endParaRPr>
          </a:p>
        </p:txBody>
      </p:sp>
      <p:pic>
        <p:nvPicPr>
          <p:cNvPr id="13" name="Picture 12" descr="Text&#10;&#10;Description automatically generated"/>
          <p:cNvPicPr>
            <a:picLocks noChangeAspect="1"/>
          </p:cNvPicPr>
          <p:nvPr/>
        </p:nvPicPr>
        <p:blipFill>
          <a:blip r:embed="rId3"/>
          <a:stretch>
            <a:fillRect/>
          </a:stretch>
        </p:blipFill>
        <p:spPr>
          <a:xfrm>
            <a:off x="-8467" y="410094"/>
            <a:ext cx="12192000" cy="58589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967" y="275662"/>
            <a:ext cx="11506200" cy="552150"/>
          </a:xfrm>
        </p:spPr>
        <p:txBody>
          <a:bodyPr/>
          <a:lstStyle/>
          <a:p>
            <a:pPr algn="ctr"/>
            <a:r>
              <a:rPr lang="en-CA" sz="3600" b="1" dirty="0">
                <a:solidFill>
                  <a:srgbClr val="382873"/>
                </a:solidFill>
                <a:latin typeface="Raleway"/>
                <a:ea typeface="Cambria" panose="02040503050406030204"/>
              </a:rPr>
              <a:t>Producer Price Index and Producer Inflation for February 2023</a:t>
            </a:r>
            <a:endParaRPr lang="en-US" sz="3600" b="1" dirty="0">
              <a:solidFill>
                <a:srgbClr val="382873"/>
              </a:solidFill>
              <a:latin typeface="Raleway"/>
              <a:ea typeface="Cambria" panose="02040503050406030204"/>
            </a:endParaRPr>
          </a:p>
        </p:txBody>
      </p:sp>
      <p:sp>
        <p:nvSpPr>
          <p:cNvPr id="6" name="Content Placeholder 7"/>
          <p:cNvSpPr txBox="1">
            <a:spLocks noGrp="1"/>
          </p:cNvSpPr>
          <p:nvPr>
            <p:ph sz="half" idx="1"/>
          </p:nvPr>
        </p:nvSpPr>
        <p:spPr>
          <a:xfrm>
            <a:off x="19641" y="1134958"/>
            <a:ext cx="4317261" cy="4588086"/>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lnSpc>
                <a:spcPct val="100000"/>
              </a:lnSpc>
              <a:spcBef>
                <a:spcPts val="0"/>
              </a:spcBef>
              <a:spcAft>
                <a:spcPts val="600"/>
              </a:spcAft>
              <a:buSzPct val="100000"/>
              <a:buFont typeface="Wingdings" panose="05000000000000000000" pitchFamily="2" charset="2"/>
              <a:buChar char="§"/>
            </a:pPr>
            <a:r>
              <a:rPr lang="en-US" altLang="en-GB" dirty="0">
                <a:latin typeface="Raleway"/>
                <a:cs typeface="Times New Roman" panose="02020603050405020304"/>
              </a:rPr>
              <a:t>Year-on-year inflation rate at factory gate prices for all goods and services</a:t>
            </a:r>
            <a:r>
              <a:rPr lang="en-US" altLang="en-GB" b="1" dirty="0">
                <a:latin typeface="Raleway"/>
                <a:cs typeface="Times New Roman" panose="02020603050405020304"/>
              </a:rPr>
              <a:t> </a:t>
            </a:r>
            <a:r>
              <a:rPr lang="en-US" altLang="en-GB" dirty="0">
                <a:latin typeface="Raleway"/>
                <a:cs typeface="Times New Roman" panose="02020603050405020304"/>
              </a:rPr>
              <a:t>was 50.8 % in February 2023</a:t>
            </a:r>
            <a:r>
              <a:rPr lang="en-GB" dirty="0">
                <a:latin typeface="Raleway"/>
                <a:cs typeface="Times New Roman" panose="02020603050405020304"/>
              </a:rPr>
              <a:t>.</a:t>
            </a:r>
          </a:p>
          <a:p>
            <a:pPr marL="179705" indent="-179705">
              <a:lnSpc>
                <a:spcPct val="100000"/>
              </a:lnSpc>
              <a:spcBef>
                <a:spcPts val="0"/>
              </a:spcBef>
              <a:spcAft>
                <a:spcPts val="600"/>
              </a:spcAft>
              <a:buSzPct val="100000"/>
              <a:buFont typeface="Wingdings" panose="05000000000000000000" pitchFamily="2" charset="2"/>
              <a:buChar char="§"/>
            </a:pPr>
            <a:endParaRPr lang="en-GB" dirty="0">
              <a:latin typeface="Raleway"/>
              <a:cs typeface="Times New Roman" panose="02020603050405020304"/>
            </a:endParaRPr>
          </a:p>
          <a:p>
            <a:pPr marL="179705" indent="-179705">
              <a:lnSpc>
                <a:spcPct val="100000"/>
              </a:lnSpc>
              <a:spcBef>
                <a:spcPts val="0"/>
              </a:spcBef>
              <a:spcAft>
                <a:spcPts val="600"/>
              </a:spcAft>
              <a:buSzPct val="100000"/>
              <a:buFont typeface="Wingdings" panose="05000000000000000000" pitchFamily="2" charset="2"/>
              <a:buChar char="§"/>
            </a:pPr>
            <a:r>
              <a:rPr lang="en-US" altLang="en-GB" dirty="0">
                <a:latin typeface="Raleway" pitchFamily="34" charset="0"/>
                <a:cs typeface="Times New Roman" panose="02020603050405020304" pitchFamily="18" charset="0"/>
              </a:rPr>
              <a:t>The monthly producer inflation rate was 7.0%.</a:t>
            </a:r>
            <a:endParaRPr lang="en-GB" dirty="0">
              <a:latin typeface="Raleway" pitchFamily="34" charset="0"/>
              <a:cs typeface="Times New Roman" panose="02020603050405020304" pitchFamily="18" charset="0"/>
            </a:endParaRPr>
          </a:p>
          <a:p>
            <a:pPr marL="179705" indent="-179705">
              <a:lnSpc>
                <a:spcPct val="100000"/>
              </a:lnSpc>
              <a:spcBef>
                <a:spcPts val="0"/>
              </a:spcBef>
              <a:spcAft>
                <a:spcPts val="600"/>
              </a:spcAft>
              <a:buSzPct val="100000"/>
              <a:buFont typeface="Wingdings" panose="05000000000000000000" pitchFamily="2" charset="2"/>
              <a:buChar char="§"/>
            </a:pPr>
            <a:endParaRPr lang="en-GB" dirty="0">
              <a:latin typeface="Trebuchet MS" panose="020B0603020202020204" pitchFamily="34" charset="0"/>
              <a:ea typeface="Calibri" panose="020F0502020204030204" charset="0"/>
              <a:cs typeface="Times New Roman" panose="02020603050405020304" pitchFamily="18" charset="0"/>
            </a:endParaRPr>
          </a:p>
          <a:p>
            <a:pPr marL="179705" indent="-179705">
              <a:lnSpc>
                <a:spcPct val="100000"/>
              </a:lnSpc>
              <a:spcBef>
                <a:spcPts val="0"/>
              </a:spcBef>
              <a:spcAft>
                <a:spcPts val="600"/>
              </a:spcAft>
              <a:buSzPct val="100000"/>
              <a:buNone/>
            </a:pPr>
            <a:endParaRPr lang="en-GB" dirty="0">
              <a:latin typeface="Trebuchet MS" panose="020B0603020202020204" pitchFamily="34" charset="0"/>
              <a:ea typeface="Calibri" panose="020F0502020204030204" charset="0"/>
              <a:cs typeface="Times New Roman" panose="02020603050405020304" pitchFamily="18" charset="0"/>
            </a:endParaRPr>
          </a:p>
        </p:txBody>
      </p:sp>
      <p:graphicFrame>
        <p:nvGraphicFramePr>
          <p:cNvPr id="8" name="Tabel 2"/>
          <p:cNvGraphicFramePr>
            <a:graphicFrameLocks noGrp="1"/>
          </p:cNvGraphicFramePr>
          <p:nvPr>
            <p:ph sz="half" idx="2"/>
            <p:extLst>
              <p:ext uri="{D42A27DB-BD31-4B8C-83A1-F6EECF244321}">
                <p14:modId xmlns:p14="http://schemas.microsoft.com/office/powerpoint/2010/main" val="2005868238"/>
              </p:ext>
            </p:extLst>
          </p:nvPr>
        </p:nvGraphicFramePr>
        <p:xfrm>
          <a:off x="4336902" y="1134956"/>
          <a:ext cx="7748736" cy="4656243"/>
        </p:xfrm>
        <a:graphic>
          <a:graphicData uri="http://schemas.openxmlformats.org/drawingml/2006/table">
            <a:tbl>
              <a:tblPr firstRow="1" bandRow="1">
                <a:tableStyleId>{BDBED569-4797-4DF1-A0F4-6AAB3CD982D8}</a:tableStyleId>
              </a:tblPr>
              <a:tblGrid>
                <a:gridCol w="1864599">
                  <a:extLst>
                    <a:ext uri="{9D8B030D-6E8A-4147-A177-3AD203B41FA5}">
                      <a16:colId xmlns:a16="http://schemas.microsoft.com/office/drawing/2014/main" val="20000"/>
                    </a:ext>
                  </a:extLst>
                </a:gridCol>
                <a:gridCol w="3121178">
                  <a:extLst>
                    <a:ext uri="{9D8B030D-6E8A-4147-A177-3AD203B41FA5}">
                      <a16:colId xmlns:a16="http://schemas.microsoft.com/office/drawing/2014/main" val="20001"/>
                    </a:ext>
                  </a:extLst>
                </a:gridCol>
                <a:gridCol w="1458082">
                  <a:extLst>
                    <a:ext uri="{9D8B030D-6E8A-4147-A177-3AD203B41FA5}">
                      <a16:colId xmlns:a16="http://schemas.microsoft.com/office/drawing/2014/main" val="20002"/>
                    </a:ext>
                  </a:extLst>
                </a:gridCol>
                <a:gridCol w="1304877">
                  <a:extLst>
                    <a:ext uri="{9D8B030D-6E8A-4147-A177-3AD203B41FA5}">
                      <a16:colId xmlns:a16="http://schemas.microsoft.com/office/drawing/2014/main" val="20003"/>
                    </a:ext>
                  </a:extLst>
                </a:gridCol>
              </a:tblGrid>
              <a:tr h="690824">
                <a:tc rowSpan="2">
                  <a:txBody>
                    <a:bodyPr/>
                    <a:lstStyle/>
                    <a:p>
                      <a:pPr algn="ctr"/>
                      <a:r>
                        <a:rPr lang="en-US" altLang="en-GB" sz="2800" dirty="0"/>
                        <a:t>Month</a:t>
                      </a:r>
                      <a:endParaRPr lang="en-GB" sz="2800" dirty="0"/>
                    </a:p>
                  </a:txBody>
                  <a:tcPr/>
                </a:tc>
                <a:tc rowSpan="2">
                  <a:txBody>
                    <a:bodyPr/>
                    <a:lstStyle/>
                    <a:p>
                      <a:pPr algn="ctr"/>
                      <a:r>
                        <a:rPr lang="en-US" altLang="en-GB" sz="2800"/>
                        <a:t>PPI</a:t>
                      </a:r>
                      <a:endParaRPr lang="en-GB" sz="2800"/>
                    </a:p>
                    <a:p>
                      <a:pPr algn="ctr"/>
                      <a:r>
                        <a:rPr lang="en-GB" sz="2800"/>
                        <a:t>(03/</a:t>
                      </a:r>
                      <a:r>
                        <a:rPr lang="en-US" altLang="en-GB" sz="2800"/>
                        <a:t>2020-02/2021</a:t>
                      </a:r>
                      <a:r>
                        <a:rPr lang="en-GB" sz="2800"/>
                        <a:t> =100)</a:t>
                      </a:r>
                    </a:p>
                  </a:txBody>
                  <a:tcPr/>
                </a:tc>
                <a:tc gridSpan="2">
                  <a:txBody>
                    <a:bodyPr/>
                    <a:lstStyle/>
                    <a:p>
                      <a:pPr algn="ctr"/>
                      <a:r>
                        <a:rPr lang="en-US" altLang="en-GB" sz="2800"/>
                        <a:t>Inflation</a:t>
                      </a:r>
                      <a:endParaRPr lang="en-GB" sz="2800"/>
                    </a:p>
                  </a:txBody>
                  <a:tcPr/>
                </a:tc>
                <a:tc hMerge="1">
                  <a:txBody>
                    <a:bodyPr/>
                    <a:lstStyle/>
                    <a:p>
                      <a:endParaRPr lang="en-US"/>
                    </a:p>
                  </a:txBody>
                  <a:tcPr marL="0" marR="0" marT="0" marB="0" horzOverflow="overflow"/>
                </a:tc>
                <a:extLst>
                  <a:ext uri="{0D108BD9-81ED-4DB2-BD59-A6C34878D82A}">
                    <a16:rowId xmlns:a16="http://schemas.microsoft.com/office/drawing/2014/main" val="10000"/>
                  </a:ext>
                </a:extLst>
              </a:tr>
              <a:tr h="785812">
                <a:tc vMerge="1">
                  <a:txBody>
                    <a:bodyPr/>
                    <a:lstStyle/>
                    <a:p>
                      <a:endParaRPr lang="en-US"/>
                    </a:p>
                  </a:txBody>
                  <a:tcPr marL="0" marR="0" marT="0" marB="0" horzOverflow="overflow"/>
                </a:tc>
                <a:tc vMerge="1">
                  <a:txBody>
                    <a:bodyPr/>
                    <a:lstStyle/>
                    <a:p>
                      <a:endParaRPr lang="en-US"/>
                    </a:p>
                  </a:txBody>
                  <a:tcPr marL="0" marR="0" marT="0" marB="0" horzOverflow="overflow"/>
                </a:tc>
                <a:tc>
                  <a:txBody>
                    <a:bodyPr/>
                    <a:lstStyle/>
                    <a:p>
                      <a:pPr algn="ctr"/>
                      <a:r>
                        <a:rPr lang="en-US" altLang="en-GB" sz="2800"/>
                        <a:t>Monthly</a:t>
                      </a:r>
                      <a:endParaRPr lang="en-GB" sz="2800"/>
                    </a:p>
                  </a:txBody>
                  <a:tcPr/>
                </a:tc>
                <a:tc>
                  <a:txBody>
                    <a:bodyPr/>
                    <a:lstStyle/>
                    <a:p>
                      <a:pPr algn="ctr"/>
                      <a:r>
                        <a:rPr lang="en-GB" sz="2800"/>
                        <a:t>   </a:t>
                      </a:r>
                      <a:r>
                        <a:rPr lang="en-US" altLang="en-GB" sz="2800"/>
                        <a:t>Yearly</a:t>
                      </a:r>
                      <a:endParaRPr lang="en-GB" sz="2800"/>
                    </a:p>
                  </a:txBody>
                  <a:tcPr/>
                </a:tc>
                <a:extLst>
                  <a:ext uri="{0D108BD9-81ED-4DB2-BD59-A6C34878D82A}">
                    <a16:rowId xmlns:a16="http://schemas.microsoft.com/office/drawing/2014/main" val="10001"/>
                  </a:ext>
                </a:extLst>
              </a:tr>
              <a:tr h="798765">
                <a:tc>
                  <a:txBody>
                    <a:bodyPr/>
                    <a:lstStyle/>
                    <a:p>
                      <a:pPr lvl="0" algn="r">
                        <a:buNone/>
                      </a:pPr>
                      <a:r>
                        <a:rPr lang="en-US" altLang="en-GB" sz="2800" u="none" strike="noStrike" kern="1200" baseline="0" dirty="0"/>
                        <a:t>Dec. 2022</a:t>
                      </a:r>
                    </a:p>
                  </a:txBody>
                  <a:tcPr/>
                </a:tc>
                <a:tc>
                  <a:txBody>
                    <a:bodyPr/>
                    <a:lstStyle/>
                    <a:p>
                      <a:pPr lvl="0" algn="r">
                        <a:buNone/>
                      </a:pPr>
                      <a:r>
                        <a:rPr lang="en-US" altLang="en-GB" sz="2800" u="none" strike="noStrike" dirty="0"/>
                        <a:t>        178.1</a:t>
                      </a:r>
                    </a:p>
                  </a:txBody>
                  <a:tcPr marL="9524" marR="9524" marT="9524" marB="0"/>
                </a:tc>
                <a:tc>
                  <a:txBody>
                    <a:bodyPr/>
                    <a:lstStyle/>
                    <a:p>
                      <a:pPr lvl="0" algn="r">
                        <a:buNone/>
                      </a:pPr>
                      <a:r>
                        <a:rPr lang="en-US" altLang="en-GB" sz="2800" u="none" strike="noStrike" dirty="0"/>
                        <a:t>-13.2</a:t>
                      </a:r>
                    </a:p>
                  </a:txBody>
                  <a:tcPr marL="9524" marR="9524" marT="9524" marB="0"/>
                </a:tc>
                <a:tc>
                  <a:txBody>
                    <a:bodyPr/>
                    <a:lstStyle/>
                    <a:p>
                      <a:pPr lvl="0" algn="ctr">
                        <a:buNone/>
                      </a:pPr>
                      <a:r>
                        <a:rPr lang="en-US" altLang="en-GB" sz="2800" u="none" strike="noStrike" dirty="0"/>
                        <a:t>52.2</a:t>
                      </a:r>
                    </a:p>
                  </a:txBody>
                  <a:tcPr marL="9524" marR="9524" marT="9524" marB="0"/>
                </a:tc>
                <a:extLst>
                  <a:ext uri="{0D108BD9-81ED-4DB2-BD59-A6C34878D82A}">
                    <a16:rowId xmlns:a16="http://schemas.microsoft.com/office/drawing/2014/main" val="10002"/>
                  </a:ext>
                </a:extLst>
              </a:tr>
              <a:tr h="1033336">
                <a:tc>
                  <a:txBody>
                    <a:bodyPr/>
                    <a:lstStyle/>
                    <a:p>
                      <a:pPr algn="r"/>
                      <a:r>
                        <a:rPr lang="en-US" altLang="en-GB" sz="2800" u="none" strike="noStrike" kern="1200" baseline="0" dirty="0"/>
                        <a:t>Jan. 2023</a:t>
                      </a:r>
                    </a:p>
                  </a:txBody>
                  <a:tcPr/>
                </a:tc>
                <a:tc>
                  <a:txBody>
                    <a:bodyPr/>
                    <a:lstStyle/>
                    <a:p>
                      <a:pPr algn="r" fontAlgn="b"/>
                      <a:r>
                        <a:rPr lang="en-US" altLang="en-GB" sz="2800" u="none" strike="noStrike" dirty="0"/>
                        <a:t>       180.0</a:t>
                      </a:r>
                    </a:p>
                  </a:txBody>
                  <a:tcPr marL="9525" marR="9525" marT="9525" marB="0"/>
                </a:tc>
                <a:tc>
                  <a:txBody>
                    <a:bodyPr/>
                    <a:lstStyle/>
                    <a:p>
                      <a:pPr algn="r" fontAlgn="b"/>
                      <a:r>
                        <a:rPr lang="en-US" altLang="en-GB" sz="2800" u="none" strike="noStrike" dirty="0"/>
                        <a:t>1.1     </a:t>
                      </a:r>
                    </a:p>
                  </a:txBody>
                  <a:tcPr marL="9525" marR="9525" marT="9525" marB="0"/>
                </a:tc>
                <a:tc>
                  <a:txBody>
                    <a:bodyPr/>
                    <a:lstStyle/>
                    <a:p>
                      <a:pPr algn="ctr" fontAlgn="b"/>
                      <a:r>
                        <a:rPr lang="en-US" altLang="en-GB" sz="2800" u="none" strike="noStrike" dirty="0"/>
                        <a:t>52.5</a:t>
                      </a:r>
                    </a:p>
                  </a:txBody>
                  <a:tcPr marL="9525" marR="9525" marT="9525" marB="0"/>
                </a:tc>
                <a:extLst>
                  <a:ext uri="{0D108BD9-81ED-4DB2-BD59-A6C34878D82A}">
                    <a16:rowId xmlns:a16="http://schemas.microsoft.com/office/drawing/2014/main" val="10003"/>
                  </a:ext>
                </a:extLst>
              </a:tr>
              <a:tr h="638051">
                <a:tc>
                  <a:txBody>
                    <a:bodyPr/>
                    <a:lstStyle/>
                    <a:p>
                      <a:pPr algn="r"/>
                      <a:r>
                        <a:rPr lang="en-US" altLang="en-GB" sz="2800" b="1" u="none" strike="noStrike" kern="1200" baseline="0" dirty="0"/>
                        <a:t>Feb. 2023</a:t>
                      </a:r>
                    </a:p>
                  </a:txBody>
                  <a:tcPr/>
                </a:tc>
                <a:tc>
                  <a:txBody>
                    <a:bodyPr/>
                    <a:lstStyle/>
                    <a:p>
                      <a:pPr marL="0" marR="0" algn="r">
                        <a:spcBef>
                          <a:spcPts val="0"/>
                        </a:spcBef>
                        <a:spcAft>
                          <a:spcPts val="0"/>
                        </a:spcAft>
                      </a:pPr>
                      <a:r>
                        <a:rPr lang="en-US" altLang="en-GB" sz="2800" b="1" u="none" strike="noStrike" kern="1200" dirty="0"/>
                        <a:t>p192.6</a:t>
                      </a:r>
                    </a:p>
                  </a:txBody>
                  <a:tcPr marL="68580" marR="68580" marT="0" marB="0"/>
                </a:tc>
                <a:tc>
                  <a:txBody>
                    <a:bodyPr/>
                    <a:lstStyle/>
                    <a:p>
                      <a:pPr marL="0" marR="0" algn="r">
                        <a:spcBef>
                          <a:spcPts val="0"/>
                        </a:spcBef>
                        <a:spcAft>
                          <a:spcPts val="0"/>
                        </a:spcAft>
                      </a:pPr>
                      <a:r>
                        <a:rPr lang="en-US" altLang="en-GB" sz="2800" b="1" u="none" strike="noStrike" kern="1200" dirty="0"/>
                        <a:t>p7.0  </a:t>
                      </a:r>
                    </a:p>
                  </a:txBody>
                  <a:tcPr marL="68580" marR="68580" marT="0" marB="0"/>
                </a:tc>
                <a:tc>
                  <a:txBody>
                    <a:bodyPr/>
                    <a:lstStyle/>
                    <a:p>
                      <a:pPr marL="0" marR="0" algn="ctr">
                        <a:spcBef>
                          <a:spcPts val="0"/>
                        </a:spcBef>
                        <a:spcAft>
                          <a:spcPts val="0"/>
                        </a:spcAft>
                      </a:pPr>
                      <a:r>
                        <a:rPr lang="en-US" altLang="en-GB" sz="2800" b="1" u="none" strike="noStrike" kern="1200" dirty="0"/>
                        <a:t>p50.8  </a:t>
                      </a:r>
                    </a:p>
                  </a:txBody>
                  <a:tcPr marL="68580" marR="68580" marT="0" marB="0"/>
                </a:tc>
                <a:extLst>
                  <a:ext uri="{0D108BD9-81ED-4DB2-BD59-A6C34878D82A}">
                    <a16:rowId xmlns:a16="http://schemas.microsoft.com/office/drawing/2014/main" val="10004"/>
                  </a:ext>
                </a:extLst>
              </a:tr>
              <a:tr h="709455">
                <a:tc gridSpan="4">
                  <a:txBody>
                    <a:bodyPr/>
                    <a:lstStyle/>
                    <a:p>
                      <a:pPr algn="r"/>
                      <a:r>
                        <a:rPr lang="en-GB" sz="2000" dirty="0"/>
                        <a:t>p = provisional</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0005"/>
                  </a:ext>
                </a:extLst>
              </a:tr>
            </a:tbl>
          </a:graphicData>
        </a:graphic>
      </p:graphicFrame>
      <p:sp>
        <p:nvSpPr>
          <p:cNvPr id="3" name="Date Placeholder 2"/>
          <p:cNvSpPr>
            <a:spLocks noGrp="1"/>
          </p:cNvSpPr>
          <p:nvPr>
            <p:ph type="dt" sz="half" idx="10"/>
          </p:nvPr>
        </p:nvSpPr>
        <p:spPr/>
        <p:txBody>
          <a:bodyPr/>
          <a:lstStyle/>
          <a:p>
            <a:r>
              <a:rPr lang="en-GB" dirty="0">
                <a:solidFill>
                  <a:prstClr val="black">
                    <a:tint val="75000"/>
                  </a:prstClr>
                </a:solidFill>
              </a:rPr>
              <a:t>22/03/2023</a:t>
            </a:r>
          </a:p>
        </p:txBody>
      </p:sp>
      <p:sp>
        <p:nvSpPr>
          <p:cNvPr id="4" name="Slide Number Placeholder 3"/>
          <p:cNvSpPr>
            <a:spLocks noGrp="1"/>
          </p:cNvSpPr>
          <p:nvPr>
            <p:ph type="sldNum" sz="quarter" idx="12"/>
          </p:nvPr>
        </p:nvSpPr>
        <p:spPr/>
        <p:txBody>
          <a:bodyPr/>
          <a:lstStyle/>
          <a:p>
            <a:fld id="{E40CBD55-98D6-482A-A5E1-882E8908E56A}" type="slidenum">
              <a:rPr lang="en-GB" sz="2000" dirty="0" smtClean="0">
                <a:latin typeface="Raleway"/>
              </a:rPr>
              <a:t>7</a:t>
            </a:fld>
            <a:endParaRPr lang="en-GB" sz="2000">
              <a:latin typeface="Raleway"/>
              <a:cs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325563"/>
          </a:xfrm>
        </p:spPr>
        <p:txBody>
          <a:bodyPr/>
          <a:lstStyle/>
          <a:p>
            <a:pPr algn="ctr"/>
            <a:r>
              <a:rPr lang="en-CA" sz="3600" b="1" dirty="0">
                <a:solidFill>
                  <a:srgbClr val="382873"/>
                </a:solidFill>
                <a:latin typeface="Trebuchet MS" panose="020B0603020202020204" pitchFamily="34" charset="0"/>
                <a:ea typeface="Cambria" panose="02040503050406030204"/>
                <a:cs typeface="Trebuchet MS" panose="020B0603020202020204" pitchFamily="34" charset="0"/>
              </a:rPr>
              <a:t>Disaggregation of the 2023 Producer Inflation by Sectors</a:t>
            </a:r>
          </a:p>
        </p:txBody>
      </p:sp>
      <p:sp>
        <p:nvSpPr>
          <p:cNvPr id="2" name="Date Placeholder 1"/>
          <p:cNvSpPr>
            <a:spLocks noGrp="1"/>
          </p:cNvSpPr>
          <p:nvPr>
            <p:ph type="dt" sz="half" idx="10"/>
          </p:nvPr>
        </p:nvSpPr>
        <p:spPr/>
        <p:txBody>
          <a:bodyPr/>
          <a:lstStyle/>
          <a:p>
            <a:r>
              <a:rPr lang="en-GB" dirty="0">
                <a:solidFill>
                  <a:prstClr val="black">
                    <a:tint val="75000"/>
                  </a:prstClr>
                </a:solidFill>
              </a:rPr>
              <a:t>22/03/2023</a:t>
            </a:r>
          </a:p>
        </p:txBody>
      </p:sp>
      <p:sp>
        <p:nvSpPr>
          <p:cNvPr id="3" name="Slide Number Placeholder 2"/>
          <p:cNvSpPr>
            <a:spLocks noGrp="1"/>
          </p:cNvSpPr>
          <p:nvPr>
            <p:ph type="sldNum" sz="quarter" idx="12"/>
          </p:nvPr>
        </p:nvSpPr>
        <p:spPr/>
        <p:txBody>
          <a:bodyPr/>
          <a:lstStyle/>
          <a:p>
            <a:fld id="{E40CBD55-98D6-482A-A5E1-882E8908E56A}" type="slidenum">
              <a:rPr lang="en-GB" sz="2000" dirty="0" smtClean="0">
                <a:latin typeface="Raleway"/>
              </a:rPr>
              <a:t>8</a:t>
            </a:fld>
            <a:endParaRPr lang="en-GB" sz="2000">
              <a:latin typeface="Raleway"/>
            </a:endParaRPr>
          </a:p>
        </p:txBody>
      </p:sp>
      <p:graphicFrame>
        <p:nvGraphicFramePr>
          <p:cNvPr id="7" name="Content Placeholder 6">
            <a:extLst>
              <a:ext uri="{FF2B5EF4-FFF2-40B4-BE49-F238E27FC236}">
                <a16:creationId xmlns:a16="http://schemas.microsoft.com/office/drawing/2014/main" id="{00000000-0008-0000-0A00-000002000000}"/>
              </a:ext>
            </a:extLst>
          </p:cNvPr>
          <p:cNvGraphicFramePr>
            <a:graphicFrameLocks noGrp="1"/>
          </p:cNvGraphicFramePr>
          <p:nvPr>
            <p:ph idx="1"/>
            <p:extLst>
              <p:ext uri="{D42A27DB-BD31-4B8C-83A1-F6EECF244321}">
                <p14:modId xmlns:p14="http://schemas.microsoft.com/office/powerpoint/2010/main" val="1957923186"/>
              </p:ext>
            </p:extLst>
          </p:nvPr>
        </p:nvGraphicFramePr>
        <p:xfrm>
          <a:off x="457199" y="1172817"/>
          <a:ext cx="11300791" cy="475090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141"/>
            <a:ext cx="10515600" cy="942467"/>
          </a:xfrm>
        </p:spPr>
        <p:txBody>
          <a:bodyPr/>
          <a:lstStyle/>
          <a:p>
            <a:pPr algn="ctr"/>
            <a:r>
              <a:rPr lang="en-CA" sz="3200" b="1" dirty="0">
                <a:solidFill>
                  <a:srgbClr val="382873"/>
                </a:solidFill>
                <a:latin typeface="Century Gothic" panose="020B0502020202020204" charset="0"/>
                <a:ea typeface="Cambria" panose="02040503050406030204"/>
                <a:cs typeface="Century Gothic" panose="020B0502020202020204" charset="0"/>
              </a:rPr>
              <a:t>Disaggregation of the 2023 Producer Inflation by Sub-Sectors</a:t>
            </a:r>
            <a:endParaRPr lang="en-US" sz="3200" dirty="0"/>
          </a:p>
        </p:txBody>
      </p:sp>
      <p:sp>
        <p:nvSpPr>
          <p:cNvPr id="4" name="Date Placeholder 3"/>
          <p:cNvSpPr>
            <a:spLocks noGrp="1"/>
          </p:cNvSpPr>
          <p:nvPr>
            <p:ph type="dt" sz="half" idx="10"/>
          </p:nvPr>
        </p:nvSpPr>
        <p:spPr/>
        <p:txBody>
          <a:bodyPr/>
          <a:lstStyle/>
          <a:p>
            <a:r>
              <a:rPr lang="en-GB" dirty="0">
                <a:solidFill>
                  <a:prstClr val="black">
                    <a:tint val="75000"/>
                  </a:prstClr>
                </a:solidFill>
              </a:rPr>
              <a:t>22/03/2023</a:t>
            </a:r>
          </a:p>
        </p:txBody>
      </p:sp>
      <p:sp>
        <p:nvSpPr>
          <p:cNvPr id="5" name="Slide Number Placeholder 4"/>
          <p:cNvSpPr>
            <a:spLocks noGrp="1"/>
          </p:cNvSpPr>
          <p:nvPr>
            <p:ph type="sldNum" sz="quarter" idx="12"/>
          </p:nvPr>
        </p:nvSpPr>
        <p:spPr/>
        <p:txBody>
          <a:bodyPr/>
          <a:lstStyle/>
          <a:p>
            <a:fld id="{E40CBD55-98D6-482A-A5E1-882E8908E56A}" type="slidenum">
              <a:rPr lang="en-GB" smtClean="0">
                <a:solidFill>
                  <a:prstClr val="black">
                    <a:tint val="75000"/>
                  </a:prstClr>
                </a:solidFill>
              </a:rPr>
              <a:t>9</a:t>
            </a:fld>
            <a:endParaRPr lang="en-GB">
              <a:solidFill>
                <a:prstClr val="black">
                  <a:tint val="75000"/>
                </a:prstClr>
              </a:solidFill>
            </a:endParaRPr>
          </a:p>
        </p:txBody>
      </p:sp>
      <p:graphicFrame>
        <p:nvGraphicFramePr>
          <p:cNvPr id="12" name="Chart 11">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5913581"/>
              </p:ext>
            </p:extLst>
          </p:nvPr>
        </p:nvGraphicFramePr>
        <p:xfrm>
          <a:off x="6638543" y="1304417"/>
          <a:ext cx="4974337" cy="4748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00000000-0008-0000-0900-000004000000}"/>
              </a:ext>
            </a:extLst>
          </p:cNvPr>
          <p:cNvGraphicFramePr>
            <a:graphicFrameLocks noGrp="1"/>
          </p:cNvGraphicFramePr>
          <p:nvPr>
            <p:ph idx="1"/>
            <p:extLst>
              <p:ext uri="{D42A27DB-BD31-4B8C-83A1-F6EECF244321}">
                <p14:modId xmlns:p14="http://schemas.microsoft.com/office/powerpoint/2010/main" val="1303508265"/>
              </p:ext>
            </p:extLst>
          </p:nvPr>
        </p:nvGraphicFramePr>
        <p:xfrm>
          <a:off x="397565" y="1180783"/>
          <a:ext cx="6240978" cy="49961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2401235164"/>
              </p:ext>
            </p:extLst>
          </p:nvPr>
        </p:nvGraphicFramePr>
        <p:xfrm>
          <a:off x="6175514" y="1180783"/>
          <a:ext cx="5437366" cy="49961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2176417"/>
      </p:ext>
    </p:extLst>
  </p:cSld>
  <p:clrMapOvr>
    <a:masterClrMapping/>
  </p:clrMapOvr>
</p:sld>
</file>

<file path=ppt/theme/theme1.xml><?xml version="1.0" encoding="utf-8"?>
<a:theme xmlns:a="http://schemas.openxmlformats.org/drawingml/2006/main" name="AHIES_Presentation_2021_Use of Maps">
  <a:themeElements>
    <a:clrScheme name="Custom 4">
      <a:dk1>
        <a:sysClr val="windowText" lastClr="000000"/>
      </a:dk1>
      <a:lt1>
        <a:sysClr val="window" lastClr="FFFFFF"/>
      </a:lt1>
      <a:dk2>
        <a:srgbClr val="00206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3259</TotalTime>
  <Words>667</Words>
  <Application>Microsoft Office PowerPoint</Application>
  <PresentationFormat>Widescreen</PresentationFormat>
  <Paragraphs>174</Paragraphs>
  <Slides>18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Cambria</vt:lpstr>
      <vt:lpstr>Century Gothic</vt:lpstr>
      <vt:lpstr>Crimson Text</vt:lpstr>
      <vt:lpstr>Raleway</vt:lpstr>
      <vt:lpstr>Trebuchet MS</vt:lpstr>
      <vt:lpstr>Wingdings</vt:lpstr>
      <vt:lpstr>AHIES_Presentation_2021_Use of Maps</vt:lpstr>
      <vt:lpstr>PRESS RELEASE</vt:lpstr>
      <vt:lpstr>In this release, we present:</vt:lpstr>
      <vt:lpstr>Definition and Measurement of PPI and Inflation (1/2)</vt:lpstr>
      <vt:lpstr>Definition and Measurement of PPI and Inflation (2/2)</vt:lpstr>
      <vt:lpstr>Reference Periods - PPI and Inflation </vt:lpstr>
      <vt:lpstr>PPI Weights </vt:lpstr>
      <vt:lpstr>Producer Price Index and Producer Inflation for February 2023</vt:lpstr>
      <vt:lpstr>Disaggregation of the 2023 Producer Inflation by Sectors</vt:lpstr>
      <vt:lpstr>Disaggregation of the 2023 Producer Inflation by Sub-Sectors</vt:lpstr>
      <vt:lpstr>Change in Sub-Sector Producer Inflation Jan. Vs. Feb. 2023</vt:lpstr>
      <vt:lpstr>Manufacturing Sub-Sector </vt:lpstr>
      <vt:lpstr>Mining and Quarrying Sub-sector</vt:lpstr>
      <vt:lpstr>Construction Sub-Sector</vt:lpstr>
      <vt:lpstr>Services Sub-sector</vt:lpstr>
      <vt:lpstr>Highlights (1/3)</vt:lpstr>
      <vt:lpstr>Highlights (2/3)</vt:lpstr>
      <vt:lpstr>Highlights (2/3)</vt:lpstr>
      <vt:lpstr>Thank You   For enquiries, please contact  Mr. Anthony Krakah Head, Industrial Statistics, Ghana Statistical Service Email: anthony.krakah@statsghana.gov.gh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AUGUSTA OKANTEY</dc:creator>
  <cp:lastModifiedBy>Patrick Agyekum</cp:lastModifiedBy>
  <cp:revision>76</cp:revision>
  <dcterms:created xsi:type="dcterms:W3CDTF">2022-11-14T08:58:00Z</dcterms:created>
  <dcterms:modified xsi:type="dcterms:W3CDTF">2023-03-22T09:37:15Z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17186EBDAF0A4148B0F6CA35B9710F97</vt:lpwstr>
  </property>
  <property fmtid="{D5CDD505-2E9C-101B-9397-08002B2CF9AE}" pid="3" name="KSOProductBuildVer">
    <vt:lpwstr>2057-11.2.0.11380</vt:lpwstr>
  </property>
</Properties>
</file>